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410.xml" ContentType="application/vnd.openxmlformats-officedocument.presentationml.tags+xml"/>
  <Override PartName="/ppt/tags/tag1440.xml" ContentType="application/vnd.openxmlformats-officedocument.presentationml.tags+xml"/>
  <Override PartName="/ppt/tags/tag1450.xml" ContentType="application/vnd.openxmlformats-officedocument.presentationml.tags+xml"/>
  <Override PartName="/ppt/tags/tag1580.xml" ContentType="application/vnd.openxmlformats-officedocument.presentationml.tags+xml"/>
  <Override PartName="/ppt/tags/tag1610.xml" ContentType="application/vnd.openxmlformats-officedocument.presentationml.tags+xml"/>
  <Override PartName="/ppt/tags/tag162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2"/>
  </p:notesMasterIdLst>
  <p:handoutMasterIdLst>
    <p:handoutMasterId r:id="rId103"/>
  </p:handoutMasterIdLst>
  <p:sldIdLst>
    <p:sldId id="3282" r:id="rId2"/>
    <p:sldId id="3294" r:id="rId3"/>
    <p:sldId id="3287" r:id="rId4"/>
    <p:sldId id="3290" r:id="rId5"/>
    <p:sldId id="3295" r:id="rId6"/>
    <p:sldId id="3296" r:id="rId7"/>
    <p:sldId id="3299" r:id="rId8"/>
    <p:sldId id="3298" r:id="rId9"/>
    <p:sldId id="3301" r:id="rId10"/>
    <p:sldId id="3300" r:id="rId11"/>
    <p:sldId id="3302" r:id="rId12"/>
    <p:sldId id="3303" r:id="rId13"/>
    <p:sldId id="3611" r:id="rId14"/>
    <p:sldId id="3304" r:id="rId15"/>
    <p:sldId id="3305" r:id="rId16"/>
    <p:sldId id="3306" r:id="rId17"/>
    <p:sldId id="3307" r:id="rId18"/>
    <p:sldId id="3308" r:id="rId19"/>
    <p:sldId id="3612" r:id="rId20"/>
    <p:sldId id="3613" r:id="rId21"/>
    <p:sldId id="3309" r:id="rId22"/>
    <p:sldId id="3311" r:id="rId23"/>
    <p:sldId id="3312" r:id="rId24"/>
    <p:sldId id="3606" r:id="rId25"/>
    <p:sldId id="3315" r:id="rId26"/>
    <p:sldId id="3607" r:id="rId27"/>
    <p:sldId id="3316" r:id="rId28"/>
    <p:sldId id="3317" r:id="rId29"/>
    <p:sldId id="3313" r:id="rId30"/>
    <p:sldId id="3314" r:id="rId31"/>
    <p:sldId id="3318" r:id="rId32"/>
    <p:sldId id="3319" r:id="rId33"/>
    <p:sldId id="3320" r:id="rId34"/>
    <p:sldId id="3321" r:id="rId35"/>
    <p:sldId id="3322" r:id="rId36"/>
    <p:sldId id="3323" r:id="rId37"/>
    <p:sldId id="3410" r:id="rId38"/>
    <p:sldId id="3324" r:id="rId39"/>
    <p:sldId id="3325" r:id="rId40"/>
    <p:sldId id="3326" r:id="rId41"/>
    <p:sldId id="3327" r:id="rId42"/>
    <p:sldId id="3328" r:id="rId43"/>
    <p:sldId id="3329" r:id="rId44"/>
    <p:sldId id="3577" r:id="rId45"/>
    <p:sldId id="3617" r:id="rId46"/>
    <p:sldId id="3330" r:id="rId47"/>
    <p:sldId id="3578" r:id="rId48"/>
    <p:sldId id="2732" r:id="rId49"/>
    <p:sldId id="3614" r:id="rId50"/>
    <p:sldId id="3331" r:id="rId51"/>
    <p:sldId id="3332" r:id="rId52"/>
    <p:sldId id="3333" r:id="rId53"/>
    <p:sldId id="3334" r:id="rId54"/>
    <p:sldId id="3335" r:id="rId55"/>
    <p:sldId id="3336" r:id="rId56"/>
    <p:sldId id="3337" r:id="rId57"/>
    <p:sldId id="3580" r:id="rId58"/>
    <p:sldId id="3339" r:id="rId59"/>
    <p:sldId id="3338" r:id="rId60"/>
    <p:sldId id="3626" r:id="rId61"/>
    <p:sldId id="3579" r:id="rId62"/>
    <p:sldId id="3340" r:id="rId63"/>
    <p:sldId id="3341" r:id="rId64"/>
    <p:sldId id="3342" r:id="rId65"/>
    <p:sldId id="3343" r:id="rId66"/>
    <p:sldId id="3344" r:id="rId67"/>
    <p:sldId id="3345" r:id="rId68"/>
    <p:sldId id="3346" r:id="rId69"/>
    <p:sldId id="3616" r:id="rId70"/>
    <p:sldId id="2545" r:id="rId71"/>
    <p:sldId id="2556" r:id="rId72"/>
    <p:sldId id="2566" r:id="rId73"/>
    <p:sldId id="2569" r:id="rId74"/>
    <p:sldId id="2571" r:id="rId75"/>
    <p:sldId id="3356" r:id="rId76"/>
    <p:sldId id="3411" r:id="rId77"/>
    <p:sldId id="3358" r:id="rId78"/>
    <p:sldId id="3359" r:id="rId79"/>
    <p:sldId id="3360" r:id="rId80"/>
    <p:sldId id="3385" r:id="rId81"/>
    <p:sldId id="3386" r:id="rId82"/>
    <p:sldId id="3388" r:id="rId83"/>
    <p:sldId id="3387" r:id="rId84"/>
    <p:sldId id="3392" r:id="rId85"/>
    <p:sldId id="3390" r:id="rId86"/>
    <p:sldId id="3391" r:id="rId87"/>
    <p:sldId id="3389" r:id="rId88"/>
    <p:sldId id="3393" r:id="rId89"/>
    <p:sldId id="3398" r:id="rId90"/>
    <p:sldId id="3399" r:id="rId91"/>
    <p:sldId id="3400" r:id="rId92"/>
    <p:sldId id="3401" r:id="rId93"/>
    <p:sldId id="3402" r:id="rId94"/>
    <p:sldId id="3403" r:id="rId95"/>
    <p:sldId id="3404" r:id="rId96"/>
    <p:sldId id="3405" r:id="rId97"/>
    <p:sldId id="3406" r:id="rId98"/>
    <p:sldId id="3625" r:id="rId99"/>
    <p:sldId id="3407" r:id="rId100"/>
    <p:sldId id="3408" r:id="rId101"/>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3" userDrawn="1">
          <p15:clr>
            <a:srgbClr val="A4A3A4"/>
          </p15:clr>
        </p15:guide>
        <p15:guide id="2" pos="5910" userDrawn="1">
          <p15:clr>
            <a:srgbClr val="A4A3A4"/>
          </p15:clr>
        </p15:guide>
        <p15:guide id="4" pos="1350">
          <p15:clr>
            <a:srgbClr val="A4A3A4"/>
          </p15:clr>
        </p15:guide>
        <p15:guide id="5" pos="40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D4E5EF"/>
    <a:srgbClr val="FCF9E0"/>
    <a:srgbClr val="F8D5AE"/>
    <a:srgbClr val="66465D"/>
    <a:srgbClr val="6B2753"/>
    <a:srgbClr val="F0E9E4"/>
    <a:srgbClr val="F8E4DC"/>
    <a:srgbClr val="B0A7B5"/>
    <a:srgbClr val="D6D7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2986" autoAdjust="0"/>
  </p:normalViewPr>
  <p:slideViewPr>
    <p:cSldViewPr>
      <p:cViewPr varScale="1">
        <p:scale>
          <a:sx n="118" d="100"/>
          <a:sy n="118" d="100"/>
        </p:scale>
        <p:origin x="403" y="106"/>
      </p:cViewPr>
      <p:guideLst>
        <p:guide orient="horz" pos="1643"/>
        <p:guide pos="5910"/>
        <p:guide pos="1350"/>
        <p:guide pos="40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extLst>
      <p:ext uri="{BB962C8B-B14F-4D97-AF65-F5344CB8AC3E}">
        <p14:creationId xmlns:p14="http://schemas.microsoft.com/office/powerpoint/2010/main" val="332309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25</a:t>
            </a:fld>
            <a:endParaRPr lang="zh-CN" altLang="en-US"/>
          </a:p>
        </p:txBody>
      </p:sp>
    </p:spTree>
    <p:extLst>
      <p:ext uri="{BB962C8B-B14F-4D97-AF65-F5344CB8AC3E}">
        <p14:creationId xmlns:p14="http://schemas.microsoft.com/office/powerpoint/2010/main" val="167921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26</a:t>
            </a:fld>
            <a:endParaRPr lang="zh-CN" altLang="en-US"/>
          </a:p>
        </p:txBody>
      </p:sp>
    </p:spTree>
    <p:extLst>
      <p:ext uri="{BB962C8B-B14F-4D97-AF65-F5344CB8AC3E}">
        <p14:creationId xmlns:p14="http://schemas.microsoft.com/office/powerpoint/2010/main" val="2734238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extLst>
      <p:ext uri="{BB962C8B-B14F-4D97-AF65-F5344CB8AC3E}">
        <p14:creationId xmlns:p14="http://schemas.microsoft.com/office/powerpoint/2010/main" val="3163567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extLst>
      <p:ext uri="{BB962C8B-B14F-4D97-AF65-F5344CB8AC3E}">
        <p14:creationId xmlns:p14="http://schemas.microsoft.com/office/powerpoint/2010/main" val="39142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extLst>
      <p:ext uri="{BB962C8B-B14F-4D97-AF65-F5344CB8AC3E}">
        <p14:creationId xmlns:p14="http://schemas.microsoft.com/office/powerpoint/2010/main" val="213815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extLst>
      <p:ext uri="{BB962C8B-B14F-4D97-AF65-F5344CB8AC3E}">
        <p14:creationId xmlns:p14="http://schemas.microsoft.com/office/powerpoint/2010/main" val="314570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extLst>
      <p:ext uri="{BB962C8B-B14F-4D97-AF65-F5344CB8AC3E}">
        <p14:creationId xmlns:p14="http://schemas.microsoft.com/office/powerpoint/2010/main" val="3308266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34</a:t>
            </a:fld>
            <a:endParaRPr lang="zh-CN" altLang="en-US"/>
          </a:p>
        </p:txBody>
      </p:sp>
    </p:spTree>
    <p:extLst>
      <p:ext uri="{BB962C8B-B14F-4D97-AF65-F5344CB8AC3E}">
        <p14:creationId xmlns:p14="http://schemas.microsoft.com/office/powerpoint/2010/main" val="291974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35</a:t>
            </a:fld>
            <a:endParaRPr lang="zh-CN" altLang="en-US"/>
          </a:p>
        </p:txBody>
      </p:sp>
    </p:spTree>
    <p:extLst>
      <p:ext uri="{BB962C8B-B14F-4D97-AF65-F5344CB8AC3E}">
        <p14:creationId xmlns:p14="http://schemas.microsoft.com/office/powerpoint/2010/main" val="908605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36</a:t>
            </a:fld>
            <a:endParaRPr lang="zh-CN" altLang="en-US"/>
          </a:p>
        </p:txBody>
      </p:sp>
    </p:spTree>
    <p:extLst>
      <p:ext uri="{BB962C8B-B14F-4D97-AF65-F5344CB8AC3E}">
        <p14:creationId xmlns:p14="http://schemas.microsoft.com/office/powerpoint/2010/main" val="3893107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37</a:t>
            </a:fld>
            <a:endParaRPr lang="zh-CN" altLang="en-US"/>
          </a:p>
        </p:txBody>
      </p:sp>
    </p:spTree>
    <p:extLst>
      <p:ext uri="{BB962C8B-B14F-4D97-AF65-F5344CB8AC3E}">
        <p14:creationId xmlns:p14="http://schemas.microsoft.com/office/powerpoint/2010/main" val="3893107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38</a:t>
            </a:fld>
            <a:endParaRPr lang="zh-CN" altLang="en-US"/>
          </a:p>
        </p:txBody>
      </p:sp>
    </p:spTree>
    <p:extLst>
      <p:ext uri="{BB962C8B-B14F-4D97-AF65-F5344CB8AC3E}">
        <p14:creationId xmlns:p14="http://schemas.microsoft.com/office/powerpoint/2010/main" val="270312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39</a:t>
            </a:fld>
            <a:endParaRPr lang="zh-CN" altLang="en-US"/>
          </a:p>
        </p:txBody>
      </p:sp>
    </p:spTree>
    <p:extLst>
      <p:ext uri="{BB962C8B-B14F-4D97-AF65-F5344CB8AC3E}">
        <p14:creationId xmlns:p14="http://schemas.microsoft.com/office/powerpoint/2010/main" val="132836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40</a:t>
            </a:fld>
            <a:endParaRPr lang="zh-CN" altLang="en-US"/>
          </a:p>
        </p:txBody>
      </p:sp>
    </p:spTree>
    <p:extLst>
      <p:ext uri="{BB962C8B-B14F-4D97-AF65-F5344CB8AC3E}">
        <p14:creationId xmlns:p14="http://schemas.microsoft.com/office/powerpoint/2010/main" val="2072266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41</a:t>
            </a:fld>
            <a:endParaRPr lang="zh-CN" altLang="en-US"/>
          </a:p>
        </p:txBody>
      </p:sp>
    </p:spTree>
    <p:extLst>
      <p:ext uri="{BB962C8B-B14F-4D97-AF65-F5344CB8AC3E}">
        <p14:creationId xmlns:p14="http://schemas.microsoft.com/office/powerpoint/2010/main" val="3585869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42</a:t>
            </a:fld>
            <a:endParaRPr lang="zh-CN" altLang="en-US"/>
          </a:p>
        </p:txBody>
      </p:sp>
    </p:spTree>
    <p:extLst>
      <p:ext uri="{BB962C8B-B14F-4D97-AF65-F5344CB8AC3E}">
        <p14:creationId xmlns:p14="http://schemas.microsoft.com/office/powerpoint/2010/main" val="333771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43</a:t>
            </a:fld>
            <a:endParaRPr lang="zh-CN" altLang="en-US"/>
          </a:p>
        </p:txBody>
      </p:sp>
    </p:spTree>
    <p:extLst>
      <p:ext uri="{BB962C8B-B14F-4D97-AF65-F5344CB8AC3E}">
        <p14:creationId xmlns:p14="http://schemas.microsoft.com/office/powerpoint/2010/main" val="1458601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46</a:t>
            </a:fld>
            <a:endParaRPr lang="zh-CN" altLang="en-US"/>
          </a:p>
        </p:txBody>
      </p:sp>
    </p:spTree>
    <p:extLst>
      <p:ext uri="{BB962C8B-B14F-4D97-AF65-F5344CB8AC3E}">
        <p14:creationId xmlns:p14="http://schemas.microsoft.com/office/powerpoint/2010/main" val="4231348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50</a:t>
            </a:fld>
            <a:endParaRPr lang="zh-CN" altLang="en-US"/>
          </a:p>
        </p:txBody>
      </p:sp>
    </p:spTree>
    <p:extLst>
      <p:ext uri="{BB962C8B-B14F-4D97-AF65-F5344CB8AC3E}">
        <p14:creationId xmlns:p14="http://schemas.microsoft.com/office/powerpoint/2010/main" val="1634252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51</a:t>
            </a:fld>
            <a:endParaRPr lang="zh-CN" altLang="en-US"/>
          </a:p>
        </p:txBody>
      </p:sp>
    </p:spTree>
    <p:extLst>
      <p:ext uri="{BB962C8B-B14F-4D97-AF65-F5344CB8AC3E}">
        <p14:creationId xmlns:p14="http://schemas.microsoft.com/office/powerpoint/2010/main" val="3666402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52</a:t>
            </a:fld>
            <a:endParaRPr lang="zh-CN" altLang="en-US"/>
          </a:p>
        </p:txBody>
      </p:sp>
    </p:spTree>
    <p:extLst>
      <p:ext uri="{BB962C8B-B14F-4D97-AF65-F5344CB8AC3E}">
        <p14:creationId xmlns:p14="http://schemas.microsoft.com/office/powerpoint/2010/main" val="3595243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53</a:t>
            </a:fld>
            <a:endParaRPr lang="zh-CN" altLang="en-US"/>
          </a:p>
        </p:txBody>
      </p:sp>
    </p:spTree>
    <p:extLst>
      <p:ext uri="{BB962C8B-B14F-4D97-AF65-F5344CB8AC3E}">
        <p14:creationId xmlns:p14="http://schemas.microsoft.com/office/powerpoint/2010/main" val="3443941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54</a:t>
            </a:fld>
            <a:endParaRPr lang="zh-CN" altLang="en-US"/>
          </a:p>
        </p:txBody>
      </p:sp>
    </p:spTree>
    <p:extLst>
      <p:ext uri="{BB962C8B-B14F-4D97-AF65-F5344CB8AC3E}">
        <p14:creationId xmlns:p14="http://schemas.microsoft.com/office/powerpoint/2010/main" val="3042794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55</a:t>
            </a:fld>
            <a:endParaRPr lang="zh-CN" altLang="en-US"/>
          </a:p>
        </p:txBody>
      </p:sp>
    </p:spTree>
    <p:extLst>
      <p:ext uri="{BB962C8B-B14F-4D97-AF65-F5344CB8AC3E}">
        <p14:creationId xmlns:p14="http://schemas.microsoft.com/office/powerpoint/2010/main" val="1329041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56</a:t>
            </a:fld>
            <a:endParaRPr lang="zh-CN" altLang="en-US"/>
          </a:p>
        </p:txBody>
      </p:sp>
    </p:spTree>
    <p:extLst>
      <p:ext uri="{BB962C8B-B14F-4D97-AF65-F5344CB8AC3E}">
        <p14:creationId xmlns:p14="http://schemas.microsoft.com/office/powerpoint/2010/main" val="4152432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58</a:t>
            </a:fld>
            <a:endParaRPr lang="zh-CN" altLang="en-US"/>
          </a:p>
        </p:txBody>
      </p:sp>
    </p:spTree>
    <p:extLst>
      <p:ext uri="{BB962C8B-B14F-4D97-AF65-F5344CB8AC3E}">
        <p14:creationId xmlns:p14="http://schemas.microsoft.com/office/powerpoint/2010/main" val="131340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59</a:t>
            </a:fld>
            <a:endParaRPr lang="zh-CN" altLang="en-US"/>
          </a:p>
        </p:txBody>
      </p:sp>
    </p:spTree>
    <p:extLst>
      <p:ext uri="{BB962C8B-B14F-4D97-AF65-F5344CB8AC3E}">
        <p14:creationId xmlns:p14="http://schemas.microsoft.com/office/powerpoint/2010/main" val="833652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60</a:t>
            </a:fld>
            <a:endParaRPr lang="zh-CN" altLang="en-US"/>
          </a:p>
        </p:txBody>
      </p:sp>
    </p:spTree>
    <p:extLst>
      <p:ext uri="{BB962C8B-B14F-4D97-AF65-F5344CB8AC3E}">
        <p14:creationId xmlns:p14="http://schemas.microsoft.com/office/powerpoint/2010/main" val="1313400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62</a:t>
            </a:fld>
            <a:endParaRPr lang="zh-CN" altLang="en-US"/>
          </a:p>
        </p:txBody>
      </p:sp>
    </p:spTree>
    <p:extLst>
      <p:ext uri="{BB962C8B-B14F-4D97-AF65-F5344CB8AC3E}">
        <p14:creationId xmlns:p14="http://schemas.microsoft.com/office/powerpoint/2010/main" val="2770261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63</a:t>
            </a:fld>
            <a:endParaRPr lang="zh-CN" altLang="en-US"/>
          </a:p>
        </p:txBody>
      </p:sp>
    </p:spTree>
    <p:extLst>
      <p:ext uri="{BB962C8B-B14F-4D97-AF65-F5344CB8AC3E}">
        <p14:creationId xmlns:p14="http://schemas.microsoft.com/office/powerpoint/2010/main" val="3074851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64</a:t>
            </a:fld>
            <a:endParaRPr lang="zh-CN" altLang="en-US"/>
          </a:p>
        </p:txBody>
      </p:sp>
    </p:spTree>
    <p:extLst>
      <p:ext uri="{BB962C8B-B14F-4D97-AF65-F5344CB8AC3E}">
        <p14:creationId xmlns:p14="http://schemas.microsoft.com/office/powerpoint/2010/main" val="511831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65</a:t>
            </a:fld>
            <a:endParaRPr lang="zh-CN" altLang="en-US"/>
          </a:p>
        </p:txBody>
      </p:sp>
    </p:spTree>
    <p:extLst>
      <p:ext uri="{BB962C8B-B14F-4D97-AF65-F5344CB8AC3E}">
        <p14:creationId xmlns:p14="http://schemas.microsoft.com/office/powerpoint/2010/main" val="4252298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66</a:t>
            </a:fld>
            <a:endParaRPr lang="zh-CN" altLang="en-US"/>
          </a:p>
        </p:txBody>
      </p:sp>
    </p:spTree>
    <p:extLst>
      <p:ext uri="{BB962C8B-B14F-4D97-AF65-F5344CB8AC3E}">
        <p14:creationId xmlns:p14="http://schemas.microsoft.com/office/powerpoint/2010/main" val="2231309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67</a:t>
            </a:fld>
            <a:endParaRPr lang="zh-CN" altLang="en-US"/>
          </a:p>
        </p:txBody>
      </p:sp>
    </p:spTree>
    <p:extLst>
      <p:ext uri="{BB962C8B-B14F-4D97-AF65-F5344CB8AC3E}">
        <p14:creationId xmlns:p14="http://schemas.microsoft.com/office/powerpoint/2010/main" val="4240572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68</a:t>
            </a:fld>
            <a:endParaRPr lang="zh-CN" altLang="en-US"/>
          </a:p>
        </p:txBody>
      </p:sp>
    </p:spTree>
    <p:extLst>
      <p:ext uri="{BB962C8B-B14F-4D97-AF65-F5344CB8AC3E}">
        <p14:creationId xmlns:p14="http://schemas.microsoft.com/office/powerpoint/2010/main" val="1288281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75</a:t>
            </a:fld>
            <a:endParaRPr lang="zh-CN" altLang="en-US"/>
          </a:p>
        </p:txBody>
      </p:sp>
    </p:spTree>
    <p:extLst>
      <p:ext uri="{BB962C8B-B14F-4D97-AF65-F5344CB8AC3E}">
        <p14:creationId xmlns:p14="http://schemas.microsoft.com/office/powerpoint/2010/main" val="185266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77</a:t>
            </a:fld>
            <a:endParaRPr lang="zh-CN" altLang="en-US"/>
          </a:p>
        </p:txBody>
      </p:sp>
    </p:spTree>
    <p:extLst>
      <p:ext uri="{BB962C8B-B14F-4D97-AF65-F5344CB8AC3E}">
        <p14:creationId xmlns:p14="http://schemas.microsoft.com/office/powerpoint/2010/main" val="3486540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78</a:t>
            </a:fld>
            <a:endParaRPr lang="zh-CN" altLang="en-US"/>
          </a:p>
        </p:txBody>
      </p:sp>
    </p:spTree>
    <p:extLst>
      <p:ext uri="{BB962C8B-B14F-4D97-AF65-F5344CB8AC3E}">
        <p14:creationId xmlns:p14="http://schemas.microsoft.com/office/powerpoint/2010/main" val="2203722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79</a:t>
            </a:fld>
            <a:endParaRPr lang="zh-CN" altLang="en-US"/>
          </a:p>
        </p:txBody>
      </p:sp>
    </p:spTree>
    <p:extLst>
      <p:ext uri="{BB962C8B-B14F-4D97-AF65-F5344CB8AC3E}">
        <p14:creationId xmlns:p14="http://schemas.microsoft.com/office/powerpoint/2010/main" val="945852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80</a:t>
            </a:fld>
            <a:endParaRPr lang="zh-CN" altLang="en-US"/>
          </a:p>
        </p:txBody>
      </p:sp>
    </p:spTree>
    <p:extLst>
      <p:ext uri="{BB962C8B-B14F-4D97-AF65-F5344CB8AC3E}">
        <p14:creationId xmlns:p14="http://schemas.microsoft.com/office/powerpoint/2010/main" val="10211719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81</a:t>
            </a:fld>
            <a:endParaRPr lang="zh-CN" altLang="en-US"/>
          </a:p>
        </p:txBody>
      </p:sp>
    </p:spTree>
    <p:extLst>
      <p:ext uri="{BB962C8B-B14F-4D97-AF65-F5344CB8AC3E}">
        <p14:creationId xmlns:p14="http://schemas.microsoft.com/office/powerpoint/2010/main" val="1969309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82</a:t>
            </a:fld>
            <a:endParaRPr lang="zh-CN" altLang="en-US"/>
          </a:p>
        </p:txBody>
      </p:sp>
    </p:spTree>
    <p:extLst>
      <p:ext uri="{BB962C8B-B14F-4D97-AF65-F5344CB8AC3E}">
        <p14:creationId xmlns:p14="http://schemas.microsoft.com/office/powerpoint/2010/main" val="1554938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83</a:t>
            </a:fld>
            <a:endParaRPr lang="zh-CN" altLang="en-US"/>
          </a:p>
        </p:txBody>
      </p:sp>
    </p:spTree>
    <p:extLst>
      <p:ext uri="{BB962C8B-B14F-4D97-AF65-F5344CB8AC3E}">
        <p14:creationId xmlns:p14="http://schemas.microsoft.com/office/powerpoint/2010/main" val="18489099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84</a:t>
            </a:fld>
            <a:endParaRPr lang="zh-CN" altLang="en-US"/>
          </a:p>
        </p:txBody>
      </p:sp>
    </p:spTree>
    <p:extLst>
      <p:ext uri="{BB962C8B-B14F-4D97-AF65-F5344CB8AC3E}">
        <p14:creationId xmlns:p14="http://schemas.microsoft.com/office/powerpoint/2010/main" val="38038120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85</a:t>
            </a:fld>
            <a:endParaRPr lang="zh-CN" altLang="en-US"/>
          </a:p>
        </p:txBody>
      </p:sp>
    </p:spTree>
    <p:extLst>
      <p:ext uri="{BB962C8B-B14F-4D97-AF65-F5344CB8AC3E}">
        <p14:creationId xmlns:p14="http://schemas.microsoft.com/office/powerpoint/2010/main" val="51492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86</a:t>
            </a:fld>
            <a:endParaRPr lang="zh-CN" altLang="en-US"/>
          </a:p>
        </p:txBody>
      </p:sp>
    </p:spTree>
    <p:extLst>
      <p:ext uri="{BB962C8B-B14F-4D97-AF65-F5344CB8AC3E}">
        <p14:creationId xmlns:p14="http://schemas.microsoft.com/office/powerpoint/2010/main" val="1047985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87</a:t>
            </a:fld>
            <a:endParaRPr lang="zh-CN" altLang="en-US"/>
          </a:p>
        </p:txBody>
      </p:sp>
    </p:spTree>
    <p:extLst>
      <p:ext uri="{BB962C8B-B14F-4D97-AF65-F5344CB8AC3E}">
        <p14:creationId xmlns:p14="http://schemas.microsoft.com/office/powerpoint/2010/main" val="2789951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88</a:t>
            </a:fld>
            <a:endParaRPr lang="zh-CN" altLang="en-US"/>
          </a:p>
        </p:txBody>
      </p:sp>
    </p:spTree>
    <p:extLst>
      <p:ext uri="{BB962C8B-B14F-4D97-AF65-F5344CB8AC3E}">
        <p14:creationId xmlns:p14="http://schemas.microsoft.com/office/powerpoint/2010/main" val="1711517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89</a:t>
            </a:fld>
            <a:endParaRPr lang="zh-CN" altLang="en-US"/>
          </a:p>
        </p:txBody>
      </p:sp>
    </p:spTree>
    <p:extLst>
      <p:ext uri="{BB962C8B-B14F-4D97-AF65-F5344CB8AC3E}">
        <p14:creationId xmlns:p14="http://schemas.microsoft.com/office/powerpoint/2010/main" val="2173931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90</a:t>
            </a:fld>
            <a:endParaRPr lang="zh-CN" altLang="en-US"/>
          </a:p>
        </p:txBody>
      </p:sp>
    </p:spTree>
    <p:extLst>
      <p:ext uri="{BB962C8B-B14F-4D97-AF65-F5344CB8AC3E}">
        <p14:creationId xmlns:p14="http://schemas.microsoft.com/office/powerpoint/2010/main" val="4151024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91</a:t>
            </a:fld>
            <a:endParaRPr lang="zh-CN" altLang="en-US"/>
          </a:p>
        </p:txBody>
      </p:sp>
    </p:spTree>
    <p:extLst>
      <p:ext uri="{BB962C8B-B14F-4D97-AF65-F5344CB8AC3E}">
        <p14:creationId xmlns:p14="http://schemas.microsoft.com/office/powerpoint/2010/main" val="285371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92</a:t>
            </a:fld>
            <a:endParaRPr lang="zh-CN" altLang="en-US"/>
          </a:p>
        </p:txBody>
      </p:sp>
    </p:spTree>
    <p:extLst>
      <p:ext uri="{BB962C8B-B14F-4D97-AF65-F5344CB8AC3E}">
        <p14:creationId xmlns:p14="http://schemas.microsoft.com/office/powerpoint/2010/main" val="881533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93</a:t>
            </a:fld>
            <a:endParaRPr lang="zh-CN" altLang="en-US"/>
          </a:p>
        </p:txBody>
      </p:sp>
    </p:spTree>
    <p:extLst>
      <p:ext uri="{BB962C8B-B14F-4D97-AF65-F5344CB8AC3E}">
        <p14:creationId xmlns:p14="http://schemas.microsoft.com/office/powerpoint/2010/main" val="12221344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94</a:t>
            </a:fld>
            <a:endParaRPr lang="zh-CN" altLang="en-US"/>
          </a:p>
        </p:txBody>
      </p:sp>
    </p:spTree>
    <p:extLst>
      <p:ext uri="{BB962C8B-B14F-4D97-AF65-F5344CB8AC3E}">
        <p14:creationId xmlns:p14="http://schemas.microsoft.com/office/powerpoint/2010/main" val="2121968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95</a:t>
            </a:fld>
            <a:endParaRPr lang="zh-CN" altLang="en-US"/>
          </a:p>
        </p:txBody>
      </p:sp>
    </p:spTree>
    <p:extLst>
      <p:ext uri="{BB962C8B-B14F-4D97-AF65-F5344CB8AC3E}">
        <p14:creationId xmlns:p14="http://schemas.microsoft.com/office/powerpoint/2010/main" val="320267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96</a:t>
            </a:fld>
            <a:endParaRPr lang="zh-CN" altLang="en-US"/>
          </a:p>
        </p:txBody>
      </p:sp>
    </p:spTree>
    <p:extLst>
      <p:ext uri="{BB962C8B-B14F-4D97-AF65-F5344CB8AC3E}">
        <p14:creationId xmlns:p14="http://schemas.microsoft.com/office/powerpoint/2010/main" val="13325046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97</a:t>
            </a:fld>
            <a:endParaRPr lang="zh-CN" altLang="en-US"/>
          </a:p>
        </p:txBody>
      </p:sp>
    </p:spTree>
    <p:extLst>
      <p:ext uri="{BB962C8B-B14F-4D97-AF65-F5344CB8AC3E}">
        <p14:creationId xmlns:p14="http://schemas.microsoft.com/office/powerpoint/2010/main" val="2303062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99</a:t>
            </a:fld>
            <a:endParaRPr lang="zh-CN" altLang="en-US"/>
          </a:p>
        </p:txBody>
      </p:sp>
    </p:spTree>
    <p:extLst>
      <p:ext uri="{BB962C8B-B14F-4D97-AF65-F5344CB8AC3E}">
        <p14:creationId xmlns:p14="http://schemas.microsoft.com/office/powerpoint/2010/main" val="28724313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100</a:t>
            </a:fld>
            <a:endParaRPr lang="zh-CN" altLang="en-US"/>
          </a:p>
        </p:txBody>
      </p:sp>
    </p:spTree>
    <p:extLst>
      <p:ext uri="{BB962C8B-B14F-4D97-AF65-F5344CB8AC3E}">
        <p14:creationId xmlns:p14="http://schemas.microsoft.com/office/powerpoint/2010/main" val="1933488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8657" y="169097"/>
            <a:ext cx="12079635" cy="629508"/>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22784" y="1026300"/>
            <a:ext cx="6161484"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98582" y="1026300"/>
            <a:ext cx="6163716"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6B00C5D-4660-1944-9237-E0C8FEFA7360}"/>
              </a:ext>
            </a:extLst>
          </p:cNvPr>
          <p:cNvSpPr>
            <a:spLocks noGrp="1"/>
          </p:cNvSpPr>
          <p:nvPr>
            <p:ph type="dt" sz="half" idx="10"/>
          </p:nvPr>
        </p:nvSpPr>
        <p:spPr/>
        <p:txBody>
          <a:bodyPr/>
          <a:lstStyle>
            <a:lvl1pPr>
              <a:defRPr>
                <a:solidFill>
                  <a:schemeClr val="accent1">
                    <a:shade val="75000"/>
                  </a:schemeClr>
                </a:solidFill>
                <a:latin typeface="Times New Roman" panose="02020603050405020304" pitchFamily="18" charset="0"/>
                <a:ea typeface="宋体" pitchFamily="2" charset="-122"/>
                <a:cs typeface="+mn-cs"/>
              </a:defRPr>
            </a:lvl1pPr>
          </a:lstStyle>
          <a:p>
            <a:pPr>
              <a:defRPr/>
            </a:pPr>
            <a:endParaRPr lang="en-US" altLang="zh-CN"/>
          </a:p>
        </p:txBody>
      </p:sp>
      <p:sp>
        <p:nvSpPr>
          <p:cNvPr id="6" name="页脚占位符 5">
            <a:extLst>
              <a:ext uri="{FF2B5EF4-FFF2-40B4-BE49-F238E27FC236}">
                <a16:creationId xmlns:a16="http://schemas.microsoft.com/office/drawing/2014/main" id="{4C3BB7F1-5997-4A4F-A072-8FE600394638}"/>
              </a:ext>
            </a:extLst>
          </p:cNvPr>
          <p:cNvSpPr>
            <a:spLocks noGrp="1"/>
          </p:cNvSpPr>
          <p:nvPr>
            <p:ph type="ftr" sz="quarter" idx="11"/>
          </p:nvPr>
        </p:nvSpPr>
        <p:spPr/>
        <p:txBody>
          <a:bodyPr/>
          <a:lstStyle>
            <a:lvl1pPr>
              <a:defRPr sz="1266">
                <a:solidFill>
                  <a:schemeClr val="accent1">
                    <a:shade val="75000"/>
                  </a:schemeClr>
                </a:solidFill>
              </a:defRPr>
            </a:lvl1pPr>
          </a:lstStyle>
          <a:p>
            <a:pPr>
              <a:defRPr/>
            </a:pPr>
            <a:endParaRPr lang="en-US" altLang="zh-CN"/>
          </a:p>
        </p:txBody>
      </p:sp>
      <p:sp>
        <p:nvSpPr>
          <p:cNvPr id="7" name="灯片编号占位符 6">
            <a:extLst>
              <a:ext uri="{FF2B5EF4-FFF2-40B4-BE49-F238E27FC236}">
                <a16:creationId xmlns:a16="http://schemas.microsoft.com/office/drawing/2014/main" id="{B228C488-2AAC-9C46-9D0F-58B084ACCF91}"/>
              </a:ext>
            </a:extLst>
          </p:cNvPr>
          <p:cNvSpPr>
            <a:spLocks noGrp="1"/>
          </p:cNvSpPr>
          <p:nvPr>
            <p:ph type="sldNum" sz="quarter" idx="12"/>
          </p:nvPr>
        </p:nvSpPr>
        <p:spPr>
          <a:xfrm>
            <a:off x="12137678" y="6884411"/>
            <a:ext cx="721072" cy="348239"/>
          </a:xfrm>
        </p:spPr>
        <p:txBody>
          <a:bodyPr/>
          <a:lstStyle>
            <a:lvl1pPr>
              <a:defRPr/>
            </a:lvl1pPr>
          </a:lstStyle>
          <a:p>
            <a:pPr>
              <a:defRPr/>
            </a:pPr>
            <a:fld id="{5FD0850A-A620-6747-B313-261AABED046B}" type="slidenum">
              <a:rPr lang="en-US" altLang="zh-CN"/>
              <a:pPr>
                <a:defRPr/>
              </a:pPr>
              <a:t>‹#›</a:t>
            </a:fld>
            <a:endParaRPr lang="en-US" altLang="zh-CN"/>
          </a:p>
        </p:txBody>
      </p:sp>
    </p:spTree>
    <p:extLst>
      <p:ext uri="{BB962C8B-B14F-4D97-AF65-F5344CB8AC3E}">
        <p14:creationId xmlns:p14="http://schemas.microsoft.com/office/powerpoint/2010/main" val="124112978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78657" y="169097"/>
            <a:ext cx="12079635" cy="629508"/>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22784" y="1026300"/>
            <a:ext cx="6161484" cy="61544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498582" y="1026301"/>
            <a:ext cx="6163716" cy="2996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498582" y="4183888"/>
            <a:ext cx="6163716" cy="2996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375FF6B3-4D1E-FC42-A593-71129E56881D}"/>
              </a:ext>
            </a:extLst>
          </p:cNvPr>
          <p:cNvSpPr>
            <a:spLocks noGrp="1"/>
          </p:cNvSpPr>
          <p:nvPr>
            <p:ph type="dt" sz="half" idx="10"/>
          </p:nvPr>
        </p:nvSpPr>
        <p:spPr/>
        <p:txBody>
          <a:bodyPr/>
          <a:lstStyle>
            <a:lvl1pPr>
              <a:defRPr>
                <a:solidFill>
                  <a:schemeClr val="accent1">
                    <a:shade val="75000"/>
                  </a:schemeClr>
                </a:solidFill>
                <a:latin typeface="Times New Roman" panose="02020603050405020304" pitchFamily="18" charset="0"/>
                <a:ea typeface="宋体" pitchFamily="2" charset="-122"/>
                <a:cs typeface="+mn-cs"/>
              </a:defRPr>
            </a:lvl1pPr>
          </a:lstStyle>
          <a:p>
            <a:pPr>
              <a:defRPr/>
            </a:pPr>
            <a:endParaRPr lang="en-US" altLang="zh-CN"/>
          </a:p>
        </p:txBody>
      </p:sp>
      <p:sp>
        <p:nvSpPr>
          <p:cNvPr id="7" name="页脚占位符 6">
            <a:extLst>
              <a:ext uri="{FF2B5EF4-FFF2-40B4-BE49-F238E27FC236}">
                <a16:creationId xmlns:a16="http://schemas.microsoft.com/office/drawing/2014/main" id="{F881EC41-343D-E141-82A0-CA8BEF47289E}"/>
              </a:ext>
            </a:extLst>
          </p:cNvPr>
          <p:cNvSpPr>
            <a:spLocks noGrp="1"/>
          </p:cNvSpPr>
          <p:nvPr>
            <p:ph type="ftr" sz="quarter" idx="11"/>
          </p:nvPr>
        </p:nvSpPr>
        <p:spPr/>
        <p:txBody>
          <a:bodyPr/>
          <a:lstStyle>
            <a:lvl1pPr>
              <a:defRPr sz="1266">
                <a:solidFill>
                  <a:schemeClr val="accent1">
                    <a:shade val="75000"/>
                  </a:schemeClr>
                </a:solidFill>
              </a:defRPr>
            </a:lvl1pPr>
          </a:lstStyle>
          <a:p>
            <a:pPr>
              <a:defRPr/>
            </a:pPr>
            <a:endParaRPr lang="en-US" altLang="zh-CN"/>
          </a:p>
        </p:txBody>
      </p:sp>
      <p:sp>
        <p:nvSpPr>
          <p:cNvPr id="8" name="灯片编号占位符 7">
            <a:extLst>
              <a:ext uri="{FF2B5EF4-FFF2-40B4-BE49-F238E27FC236}">
                <a16:creationId xmlns:a16="http://schemas.microsoft.com/office/drawing/2014/main" id="{8DF783C4-8368-8240-B66E-F7560F67C301}"/>
              </a:ext>
            </a:extLst>
          </p:cNvPr>
          <p:cNvSpPr>
            <a:spLocks noGrp="1"/>
          </p:cNvSpPr>
          <p:nvPr>
            <p:ph type="sldNum" sz="quarter" idx="12"/>
          </p:nvPr>
        </p:nvSpPr>
        <p:spPr>
          <a:xfrm>
            <a:off x="12137678" y="6884411"/>
            <a:ext cx="721072" cy="348239"/>
          </a:xfrm>
        </p:spPr>
        <p:txBody>
          <a:bodyPr/>
          <a:lstStyle>
            <a:lvl1pPr>
              <a:defRPr/>
            </a:lvl1pPr>
          </a:lstStyle>
          <a:p>
            <a:pPr>
              <a:defRPr/>
            </a:pPr>
            <a:fld id="{3BCF7A7A-4C42-BB4B-9C34-A76B5CB6E9B7}" type="slidenum">
              <a:rPr lang="en-US" altLang="zh-CN"/>
              <a:pPr>
                <a:defRPr/>
              </a:pPr>
              <a:t>‹#›</a:t>
            </a:fld>
            <a:endParaRPr lang="en-US" altLang="zh-CN"/>
          </a:p>
        </p:txBody>
      </p:sp>
    </p:spTree>
    <p:extLst>
      <p:ext uri="{BB962C8B-B14F-4D97-AF65-F5344CB8AC3E}">
        <p14:creationId xmlns:p14="http://schemas.microsoft.com/office/powerpoint/2010/main" val="37276188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2023/02/21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3.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1.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3.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gif"/><Relationship Id="rId4" Type="http://schemas.openxmlformats.org/officeDocument/2006/relationships/image" Target="../media/image23.gif"/></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13.tmp"/><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32.png"/><Relationship Id="rId2" Type="http://schemas.openxmlformats.org/officeDocument/2006/relationships/tags" Target="../tags/tag52.xml"/><Relationship Id="rId16"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slideLayout" Target="../slideLayouts/slideLayout1.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4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slideLayout" Target="../slideLayouts/slideLayout1.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 Type="http://schemas.openxmlformats.org/officeDocument/2006/relationships/tags" Target="../tags/tag66.xml"/><Relationship Id="rId16" Type="http://schemas.openxmlformats.org/officeDocument/2006/relationships/tags" Target="../tags/tag80.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19" Type="http://schemas.openxmlformats.org/officeDocument/2006/relationships/image" Target="../media/image13.tmp"/><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image" Target="../media/image13.tmp"/><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slideLayout" Target="../slideLayouts/slideLayout1.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s>
</file>

<file path=ppt/slides/_rels/slide48.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slideLayout" Target="../slideLayouts/slideLayout1.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10" Type="http://schemas.openxmlformats.org/officeDocument/2006/relationships/tags" Target="../tags/tag115.xml"/><Relationship Id="rId19" Type="http://schemas.openxmlformats.org/officeDocument/2006/relationships/image" Target="../media/image13.tmp"/><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s/_rels/slide49.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slideLayout" Target="../slideLayouts/slideLayout1.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image" Target="../media/image13.tmp"/><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slideLayout" Target="../slideLayouts/slideLayout1.xml"/><Relationship Id="rId3" Type="http://schemas.openxmlformats.org/officeDocument/2006/relationships/tags" Target="../tags/tag142.xml"/><Relationship Id="rId21" Type="http://schemas.openxmlformats.org/officeDocument/2006/relationships/tags" Target="../tags/tag144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image" Target="../media/image13.tmp"/><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image" Target="../media/image36.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image" Target="../media/image44.png"/><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450.xml"/><Relationship Id="rId10" Type="http://schemas.openxmlformats.org/officeDocument/2006/relationships/tags" Target="../tags/tag149.xml"/><Relationship Id="rId19" Type="http://schemas.openxmlformats.org/officeDocument/2006/relationships/tags" Target="../tags/tag1410.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slideLayout" Target="../slideLayouts/slideLayout1.xml"/><Relationship Id="rId3" Type="http://schemas.openxmlformats.org/officeDocument/2006/relationships/tags" Target="../tags/tag159.xml"/><Relationship Id="rId21" Type="http://schemas.openxmlformats.org/officeDocument/2006/relationships/tags" Target="../tags/tag1610.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5" Type="http://schemas.openxmlformats.org/officeDocument/2006/relationships/image" Target="../media/image13.tmp"/><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image" Target="../media/image46.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49.pn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tags" Target="../tags/tag1620.xml"/><Relationship Id="rId10" Type="http://schemas.openxmlformats.org/officeDocument/2006/relationships/tags" Target="../tags/tag166.xml"/><Relationship Id="rId19" Type="http://schemas.openxmlformats.org/officeDocument/2006/relationships/tags" Target="../tags/tag1580.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2.jpg"/><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image" Target="../media/image13.tmp"/><Relationship Id="rId3" Type="http://schemas.openxmlformats.org/officeDocument/2006/relationships/tags" Target="../tags/tag176.xml"/><Relationship Id="rId21" Type="http://schemas.openxmlformats.org/officeDocument/2006/relationships/tags" Target="../tags/tag194.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slideLayout" Target="../slideLayouts/slideLayout1.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tags" Target="../tags/tag193.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tags" Target="../tags/tag197.xml"/><Relationship Id="rId5" Type="http://schemas.openxmlformats.org/officeDocument/2006/relationships/tags" Target="../tags/tag178.xml"/><Relationship Id="rId15" Type="http://schemas.openxmlformats.org/officeDocument/2006/relationships/tags" Target="../tags/tag188.xml"/><Relationship Id="rId23" Type="http://schemas.openxmlformats.org/officeDocument/2006/relationships/tags" Target="../tags/tag196.xml"/><Relationship Id="rId10" Type="http://schemas.openxmlformats.org/officeDocument/2006/relationships/tags" Target="../tags/tag183.xml"/><Relationship Id="rId19" Type="http://schemas.openxmlformats.org/officeDocument/2006/relationships/tags" Target="../tags/tag192.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8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0.png"/><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slideLayout" Target="../slideLayouts/slideLayout1.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 Type="http://schemas.openxmlformats.org/officeDocument/2006/relationships/tags" Target="../tags/tag199.xml"/><Relationship Id="rId16" Type="http://schemas.openxmlformats.org/officeDocument/2006/relationships/tags" Target="../tags/tag213.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tags" Target="../tags/tag212.xml"/><Relationship Id="rId10" Type="http://schemas.openxmlformats.org/officeDocument/2006/relationships/tags" Target="../tags/tag207.xml"/><Relationship Id="rId19" Type="http://schemas.openxmlformats.org/officeDocument/2006/relationships/image" Target="../media/image13.tmp"/><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4" cstate="print">
            <a:clrChange>
              <a:clrFrom>
                <a:srgbClr val="D3904F"/>
              </a:clrFrom>
              <a:clrTo>
                <a:srgbClr val="D3904F">
                  <a:alpha val="0"/>
                </a:srgbClr>
              </a:clrTo>
            </a:clrChange>
            <a:extLst>
              <a:ext uri="{BEBA8EAE-BF5A-486C-A8C5-ECC9F3942E4B}">
                <a14:imgProps xmlns:a14="http://schemas.microsoft.com/office/drawing/2010/main">
                  <a14:imgLayer r:embed="rId5">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05439" y="-1742639"/>
            <a:ext cx="5511766" cy="7796481"/>
          </a:xfrm>
          <a:prstGeom prst="rect">
            <a:avLst/>
          </a:prstGeom>
          <a:blipFill dpi="0" rotWithShape="1">
            <a:blip r:embed="rId6">
              <a:alphaModFix amt="79000"/>
            </a:blip>
            <a:srcRect/>
            <a:stretch>
              <a:fillRect/>
            </a:stretch>
          </a:blipFill>
          <a:ln>
            <a:noFill/>
          </a:ln>
        </p:spPr>
      </p:pic>
      <p:sp>
        <p:nvSpPr>
          <p:cNvPr id="8" name="文本框 1"/>
          <p:cNvSpPr txBox="1"/>
          <p:nvPr/>
        </p:nvSpPr>
        <p:spPr>
          <a:xfrm>
            <a:off x="-195361" y="3328293"/>
            <a:ext cx="7116445" cy="2438488"/>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第三章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传感检测与接口电路</a:t>
            </a:r>
          </a:p>
        </p:txBody>
      </p:sp>
      <p:sp>
        <p:nvSpPr>
          <p:cNvPr id="10" name="文本框 8"/>
          <p:cNvSpPr txBox="1"/>
          <p:nvPr/>
        </p:nvSpPr>
        <p:spPr>
          <a:xfrm>
            <a:off x="1244799" y="5901417"/>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《机电一体化技术与系统》</a:t>
            </a: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1382642"/>
            <a:ext cx="9505056" cy="1136120"/>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灵敏度是指传感器在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静态信号输入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情况下，</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输出变化对输入变化的比值</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1"/>
          <p:cNvSpPr txBox="1"/>
          <p:nvPr/>
        </p:nvSpPr>
        <p:spPr>
          <a:xfrm>
            <a:off x="1644917" y="4296955"/>
            <a:ext cx="9536986" cy="1551618"/>
          </a:xfrm>
          <a:prstGeom prst="rect">
            <a:avLst/>
          </a:prstGeom>
          <a:noFill/>
        </p:spPr>
        <p:txBody>
          <a:bodyPr wrap="square" lIns="96433" tIns="48216" rIns="96433" bIns="48216" rtlCol="0">
            <a:spAutoFit/>
          </a:bodyPr>
          <a:lstStyle/>
          <a:p>
            <a:pPr indent="457200">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线性传感器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就是它的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静态特性的斜率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非线性传感器的灵敏度为一变量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。一般希望传感器的灵敏度高一些，并且在满量程范围内是恒定的，即</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传感器的输入</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输出特性为直线。</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7"/>
              <p:cNvSpPr txBox="1"/>
              <p:nvPr/>
            </p:nvSpPr>
            <p:spPr>
              <a:xfrm>
                <a:off x="4584517" y="2548270"/>
                <a:ext cx="3240360" cy="1068409"/>
              </a:xfrm>
              <a:prstGeom prst="rect">
                <a:avLst/>
              </a:prstGeom>
              <a:noFill/>
            </p:spPr>
            <p:txBody>
              <a:bodyPr wrap="square" lIns="96433" tIns="48216" rIns="96433" bIns="48216" rtlCol="0">
                <a:spAutoFit/>
              </a:bodyPr>
              <a:lstStyle/>
              <a:p>
                <a:pPr indent="531719">
                  <a:lnSpc>
                    <a:spcPct val="150000"/>
                  </a:lnSpc>
                </a:pPr>
                <a:r>
                  <a:rPr lang="en-US" altLang="zh-CN" sz="2400" i="1" dirty="0"/>
                  <a:t>s</a:t>
                </a:r>
                <a:r>
                  <a:rPr lang="en-US" altLang="zh-CN" sz="2400" dirty="0"/>
                  <a:t>=</a:t>
                </a:r>
                <a14:m>
                  <m:oMath xmlns:m="http://schemas.openxmlformats.org/officeDocument/2006/math">
                    <m:f>
                      <m:fPr>
                        <m:ctrlPr>
                          <a:rPr lang="zh-CN" altLang="zh-CN" sz="2400" i="1">
                            <a:latin typeface="Cambria Math" panose="02040503050406030204" pitchFamily="18" charset="0"/>
                          </a:rPr>
                        </m:ctrlPr>
                      </m:fPr>
                      <m:num>
                        <m:r>
                          <m:rPr>
                            <m:nor/>
                          </m:rPr>
                          <a:rPr lang="zh-CN" altLang="zh-CN" sz="2400" smtClean="0"/>
                          <m:t>输出变化量</m:t>
                        </m:r>
                      </m:num>
                      <m:den>
                        <m:r>
                          <m:rPr>
                            <m:nor/>
                          </m:rPr>
                          <a:rPr lang="zh-CN" altLang="zh-CN" sz="2400"/>
                          <m:t>输</m:t>
                        </m:r>
                        <m:r>
                          <a:rPr lang="zh-CN" altLang="en-US" sz="2400" i="1" smtClean="0">
                            <a:latin typeface="Cambria Math" panose="02040503050406030204" pitchFamily="18" charset="0"/>
                          </a:rPr>
                          <m:t>入</m:t>
                        </m:r>
                        <m:r>
                          <m:rPr>
                            <m:nor/>
                          </m:rPr>
                          <a:rPr lang="zh-CN" altLang="zh-CN" sz="2400"/>
                          <m:t>变化量</m:t>
                        </m:r>
                      </m:den>
                    </m:f>
                  </m:oMath>
                </a14:m>
                <a:r>
                  <a:rPr lang="en-US" altLang="zh-CN" sz="2400" dirty="0"/>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i="1">
                            <a:latin typeface="Cambria Math" panose="02040503050406030204" pitchFamily="18" charset="0"/>
                          </a:rPr>
                          <m:t>𝑦</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𝑥</m:t>
                        </m:r>
                      </m:den>
                    </m:f>
                  </m:oMath>
                </a14:m>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4584517" y="2548270"/>
                <a:ext cx="3240360" cy="1068409"/>
              </a:xfrm>
              <a:prstGeom prst="rect">
                <a:avLst/>
              </a:prstGeom>
              <a:blipFill>
                <a:blip r:embed="rId4"/>
                <a:stretch>
                  <a:fillRect b="-7059"/>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84C10D48-01FC-440A-9CCA-EE7E87BDFD27}"/>
              </a:ext>
            </a:extLst>
          </p:cNvPr>
          <p:cNvSpPr/>
          <p:nvPr/>
        </p:nvSpPr>
        <p:spPr>
          <a:xfrm>
            <a:off x="4989215" y="2608213"/>
            <a:ext cx="2808312" cy="129614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1243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392189"/>
            <a:ext cx="82809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设采样时刻</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1</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2</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t</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的采样值为</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zh-CN" sz="2100" dirty="0">
                <a:latin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t>|X</a:t>
            </a:r>
            <a:r>
              <a:rPr lang="en-US" altLang="zh-CN" sz="2100" baseline="-25000" dirty="0"/>
              <a:t>2</a:t>
            </a:r>
            <a:r>
              <a:rPr lang="en-US" altLang="zh-CN" sz="2100" i="1" dirty="0"/>
              <a:t>-X</a:t>
            </a:r>
            <a:r>
              <a:rPr lang="en-US" altLang="zh-CN" sz="2100" baseline="-25000" dirty="0"/>
              <a:t>1</a:t>
            </a:r>
            <a:r>
              <a:rPr lang="en-US" altLang="zh-CN" sz="2100" i="1" dirty="0"/>
              <a:t>|&lt;ΔX</a:t>
            </a:r>
            <a:r>
              <a:rPr lang="en-US" altLang="zh-CN" sz="2100" baseline="-25000" dirty="0"/>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i="1" dirty="0"/>
              <a:t>X</a:t>
            </a:r>
            <a:r>
              <a:rPr lang="en-US" altLang="zh-CN" sz="2100" baseline="-25000" dirty="0"/>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zh-CN" altLang="en-US" sz="2100" dirty="0"/>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则先保留</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，再与</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进行比较，若</a:t>
            </a:r>
            <a:r>
              <a:rPr lang="en-US" altLang="zh-CN" i="1" dirty="0">
                <a:latin typeface="Cambria Math" panose="02040503050406030204" pitchFamily="18" charset="0"/>
                <a:ea typeface="Cambria Math" panose="02040503050406030204" pitchFamily="18" charset="0"/>
              </a:rPr>
              <a:t>|X</a:t>
            </a:r>
            <a:r>
              <a:rPr lang="en-US" altLang="zh-CN" baseline="-25000" dirty="0">
                <a:latin typeface="Cambria Math" panose="02040503050406030204" pitchFamily="18" charset="0"/>
                <a:ea typeface="Cambria Math" panose="02040503050406030204" pitchFamily="18" charset="0"/>
              </a:rPr>
              <a:t>3</a:t>
            </a:r>
            <a:r>
              <a:rPr lang="en-US" altLang="zh-CN" i="1" dirty="0">
                <a:latin typeface="Cambria Math" panose="02040503050406030204" pitchFamily="18" charset="0"/>
                <a:ea typeface="Cambria Math" panose="02040503050406030204" pitchFamily="18" charset="0"/>
              </a:rPr>
              <a:t>-X</a:t>
            </a:r>
            <a:r>
              <a:rPr lang="en-US" altLang="zh-CN" baseline="-25000" dirty="0">
                <a:latin typeface="Cambria Math" panose="02040503050406030204" pitchFamily="18" charset="0"/>
                <a:ea typeface="Cambria Math" panose="02040503050406030204" pitchFamily="18" charset="0"/>
              </a:rPr>
              <a:t>2</a:t>
            </a:r>
            <a:r>
              <a:rPr lang="en-US" altLang="zh-CN" i="1" dirty="0">
                <a:latin typeface="Cambria Math" panose="02040503050406030204" pitchFamily="18" charset="0"/>
                <a:ea typeface="Cambria Math" panose="02040503050406030204" pitchFamily="18" charset="0"/>
              </a:rPr>
              <a:t>|&lt;ΔX</a:t>
            </a:r>
            <a:r>
              <a:rPr lang="en-US" altLang="zh-CN" baseline="-25000" dirty="0">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 ≥ </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，则取</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实用中，常取</a:t>
            </a:r>
            <a:r>
              <a:rPr lang="en-US" altLang="zh-CN" sz="2100" i="1" dirty="0">
                <a:latin typeface="Cambria Math" panose="02040503050406030204" pitchFamily="18" charset="0"/>
                <a:ea typeface="Cambria Math" panose="02040503050406030204" pitchFamily="18" charset="0"/>
              </a:rPr>
              <a:t>ΔX</a:t>
            </a:r>
            <a:r>
              <a:rPr lang="en-US" altLang="zh-CN" sz="2100" baseline="-25000" dirty="0">
                <a:latin typeface="Cambria Math" panose="02040503050406030204" pitchFamily="18" charset="0"/>
                <a:ea typeface="Cambria Math" panose="02040503050406030204" pitchFamily="18" charset="0"/>
              </a:rPr>
              <a:t>0</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1</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2</a:t>
            </a:r>
            <a:r>
              <a:rPr lang="en-US" altLang="zh-CN" sz="2100" i="1" dirty="0">
                <a:latin typeface="Cambria Math" panose="02040503050406030204" pitchFamily="18" charset="0"/>
                <a:ea typeface="Cambria Math" panose="02040503050406030204" pitchFamily="18" charset="0"/>
              </a:rPr>
              <a:t>-X</a:t>
            </a:r>
            <a:r>
              <a:rPr lang="en-US" altLang="zh-CN" sz="2100" baseline="-25000" dirty="0">
                <a:latin typeface="Cambria Math" panose="02040503050406030204" pitchFamily="18" charset="0"/>
                <a:ea typeface="Cambria Math" panose="02040503050406030204" pitchFamily="18" charset="0"/>
              </a:rPr>
              <a:t>3</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a:t>
            </a:r>
            <a:r>
              <a:rPr lang="en-US" altLang="zh-CN" sz="2100" i="1" dirty="0">
                <a:latin typeface="Cambria Math" panose="02040503050406030204" pitchFamily="18" charset="0"/>
                <a:ea typeface="Cambria Math" panose="02040503050406030204" pitchFamily="18" charset="0"/>
              </a:rPr>
              <a:t>/</a:t>
            </a:r>
            <a:r>
              <a:rPr lang="en-US" altLang="zh-CN" sz="2100" dirty="0">
                <a:latin typeface="Cambria Math" panose="02040503050406030204" pitchFamily="18" charset="0"/>
                <a:ea typeface="Cambria Math" panose="020405030504060302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限速滤波法较为折中，既照顾了采样的实时性，也照顾了采样值变化的连续性。</a:t>
            </a:r>
          </a:p>
        </p:txBody>
      </p:sp>
      <p:sp>
        <p:nvSpPr>
          <p:cNvPr id="14" name="TextBox 23"/>
          <p:cNvSpPr txBox="1"/>
          <p:nvPr/>
        </p:nvSpPr>
        <p:spPr>
          <a:xfrm>
            <a:off x="2252911" y="1456085"/>
            <a:ext cx="5572225"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solidFill>
                  <a:srgbClr val="FF0000"/>
                </a:solidFill>
                <a:latin typeface="隶书" panose="02010509060101010101" pitchFamily="49" charset="-122"/>
                <a:ea typeface="隶书" panose="02010509060101010101" pitchFamily="49" charset="-122"/>
              </a:rPr>
              <a:t>限幅滤波</a:t>
            </a:r>
            <a:r>
              <a:rPr lang="en-US" altLang="zh-CN" sz="2500" dirty="0">
                <a:solidFill>
                  <a:srgbClr val="FF0000"/>
                </a:solidFill>
                <a:latin typeface="隶书" panose="02010509060101010101" pitchFamily="49" charset="-122"/>
                <a:ea typeface="隶书" panose="02010509060101010101" pitchFamily="49" charset="-122"/>
              </a:rPr>
              <a:t>(</a:t>
            </a:r>
            <a:r>
              <a:rPr lang="zh-CN" altLang="en-US" sz="2500" dirty="0">
                <a:solidFill>
                  <a:srgbClr val="FF0000"/>
                </a:solidFill>
                <a:latin typeface="隶书" panose="02010509060101010101" pitchFamily="49" charset="-122"/>
                <a:ea typeface="隶书" panose="02010509060101010101" pitchFamily="49" charset="-122"/>
              </a:rPr>
              <a:t>上、下限滤波</a:t>
            </a:r>
            <a:r>
              <a:rPr lang="en-US" altLang="zh-CN" sz="2500" dirty="0">
                <a:solidFill>
                  <a:srgbClr val="FF0000"/>
                </a:solidFill>
                <a:latin typeface="隶书" panose="02010509060101010101" pitchFamily="49" charset="-122"/>
                <a:ea typeface="隶书" panose="02010509060101010101" pitchFamily="49" charset="-122"/>
              </a:rPr>
              <a:t>)</a:t>
            </a:r>
            <a:r>
              <a:rPr lang="zh-CN" altLang="en-US" sz="2500" dirty="0">
                <a:solidFill>
                  <a:srgbClr val="FF0000"/>
                </a:solidFill>
                <a:latin typeface="隶书" panose="02010509060101010101" pitchFamily="49" charset="-122"/>
                <a:ea typeface="隶书" panose="02010509060101010101" pitchFamily="49" charset="-122"/>
              </a:rPr>
              <a:t>法</a:t>
            </a:r>
          </a:p>
        </p:txBody>
      </p:sp>
    </p:spTree>
    <p:extLst>
      <p:ext uri="{BB962C8B-B14F-4D97-AF65-F5344CB8AC3E}">
        <p14:creationId xmlns:p14="http://schemas.microsoft.com/office/powerpoint/2010/main" val="210395267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2320181"/>
            <a:ext cx="4392488" cy="3075112"/>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迟滞性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迟滞性表明传感器在正</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输入量增大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输入量减少</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行程期间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输出特性曲线不重合的程度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所示。产生迟滞性现象的主要原因是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机械的</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间隙</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摩擦</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磁滞</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等因素。</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3232" y="2104157"/>
            <a:ext cx="5189264" cy="3512589"/>
          </a:xfrm>
          <a:prstGeom prst="rect">
            <a:avLst/>
          </a:prstGeom>
        </p:spPr>
      </p:pic>
      <p:sp>
        <p:nvSpPr>
          <p:cNvPr id="13" name="TextBox 12"/>
          <p:cNvSpPr txBox="1"/>
          <p:nvPr/>
        </p:nvSpPr>
        <p:spPr>
          <a:xfrm>
            <a:off x="7575781" y="59205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3-4</a:t>
            </a:r>
            <a:r>
              <a:rPr lang="zh-CN" altLang="en-US" sz="1500" b="1" dirty="0">
                <a:latin typeface="+mn-ea"/>
              </a:rPr>
              <a:t>　迟滞特性</a:t>
            </a:r>
            <a:endParaRPr lang="en-US" altLang="zh-CN" sz="1500" b="1" dirty="0">
              <a:latin typeface="+mn-ea"/>
            </a:endParaRPr>
          </a:p>
        </p:txBody>
      </p:sp>
      <p:sp>
        <p:nvSpPr>
          <p:cNvPr id="4" name="矩形: 对角圆角 3">
            <a:extLst>
              <a:ext uri="{FF2B5EF4-FFF2-40B4-BE49-F238E27FC236}">
                <a16:creationId xmlns:a16="http://schemas.microsoft.com/office/drawing/2014/main" id="{83B2E068-B8B7-41C1-B6A4-B3FB20EB7E83}"/>
              </a:ext>
            </a:extLst>
          </p:cNvPr>
          <p:cNvSpPr/>
          <p:nvPr/>
        </p:nvSpPr>
        <p:spPr>
          <a:xfrm>
            <a:off x="1532831" y="2320181"/>
            <a:ext cx="4392488" cy="3096344"/>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99607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04839" y="2536205"/>
            <a:ext cx="4392488" cy="2105616"/>
          </a:xfrm>
          <a:prstGeom prst="rect">
            <a:avLst/>
          </a:prstGeom>
          <a:noFill/>
        </p:spPr>
        <p:txBody>
          <a:bodyPr wrap="square" lIns="96433" tIns="48216" rIns="96433" bIns="48216" rtlCol="0">
            <a:spAutoFit/>
          </a:bodyPr>
          <a:lstStyle/>
          <a:p>
            <a:pPr indent="457200">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重复性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重复性表示传感器在</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输入量</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按同一方向作全程多次测试</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时所得</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特性曲线的不一致程度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1423" y="2176165"/>
            <a:ext cx="4944059" cy="3794393"/>
          </a:xfrm>
          <a:prstGeom prst="rect">
            <a:avLst/>
          </a:prstGeom>
        </p:spPr>
      </p:pic>
      <p:sp>
        <p:nvSpPr>
          <p:cNvPr id="11" name="TextBox 10"/>
          <p:cNvSpPr txBox="1"/>
          <p:nvPr/>
        </p:nvSpPr>
        <p:spPr>
          <a:xfrm>
            <a:off x="7575781" y="59205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3-5</a:t>
            </a:r>
            <a:r>
              <a:rPr lang="zh-CN" altLang="en-US" sz="1500" b="1" dirty="0">
                <a:latin typeface="+mn-ea"/>
              </a:rPr>
              <a:t>　重复特性</a:t>
            </a:r>
            <a:endParaRPr lang="en-US" altLang="zh-CN" sz="1500" b="1" dirty="0">
              <a:latin typeface="+mn-ea"/>
            </a:endParaRPr>
          </a:p>
        </p:txBody>
      </p:sp>
      <p:sp>
        <p:nvSpPr>
          <p:cNvPr id="12" name="矩形: 对角圆角 11">
            <a:extLst>
              <a:ext uri="{FF2B5EF4-FFF2-40B4-BE49-F238E27FC236}">
                <a16:creationId xmlns:a16="http://schemas.microsoft.com/office/drawing/2014/main" id="{A2D4BB27-E3F9-4BFC-B097-9D0A1B9757FF}"/>
              </a:ext>
            </a:extLst>
          </p:cNvPr>
          <p:cNvSpPr/>
          <p:nvPr/>
        </p:nvSpPr>
        <p:spPr>
          <a:xfrm>
            <a:off x="1532831" y="2536205"/>
            <a:ext cx="4392488" cy="2232248"/>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319921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57FCD6-89E1-4CED-850F-CCD39DFA8952}"/>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衡量传感器静态特性的重要指标包括：</a:t>
            </a:r>
          </a:p>
        </p:txBody>
      </p:sp>
      <p:sp>
        <p:nvSpPr>
          <p:cNvPr id="5" name="文本框 4">
            <a:extLst>
              <a:ext uri="{FF2B5EF4-FFF2-40B4-BE49-F238E27FC236}">
                <a16:creationId xmlns:a16="http://schemas.microsoft.com/office/drawing/2014/main" id="{84959144-DF72-4031-8138-0DF05F8A9232}"/>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线性度</a:t>
            </a:r>
          </a:p>
        </p:txBody>
      </p:sp>
      <p:sp>
        <p:nvSpPr>
          <p:cNvPr id="6" name="文本框 5">
            <a:extLst>
              <a:ext uri="{FF2B5EF4-FFF2-40B4-BE49-F238E27FC236}">
                <a16:creationId xmlns:a16="http://schemas.microsoft.com/office/drawing/2014/main" id="{3B8B57B2-CE11-4BBF-AB64-585B4869E84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灵敏度</a:t>
            </a:r>
          </a:p>
        </p:txBody>
      </p:sp>
      <p:sp>
        <p:nvSpPr>
          <p:cNvPr id="7" name="文本框 6">
            <a:extLst>
              <a:ext uri="{FF2B5EF4-FFF2-40B4-BE49-F238E27FC236}">
                <a16:creationId xmlns:a16="http://schemas.microsoft.com/office/drawing/2014/main" id="{6319FC44-2046-4835-AA34-8F47E514F7A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迟滞性</a:t>
            </a:r>
          </a:p>
        </p:txBody>
      </p:sp>
      <p:sp>
        <p:nvSpPr>
          <p:cNvPr id="8" name="文本框 7">
            <a:extLst>
              <a:ext uri="{FF2B5EF4-FFF2-40B4-BE49-F238E27FC236}">
                <a16:creationId xmlns:a16="http://schemas.microsoft.com/office/drawing/2014/main" id="{17FBD394-F983-4B6C-AD61-00CEFE4969F7}"/>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重复性</a:t>
            </a:r>
          </a:p>
        </p:txBody>
      </p:sp>
      <p:sp>
        <p:nvSpPr>
          <p:cNvPr id="9" name="矩形 8">
            <a:extLst>
              <a:ext uri="{FF2B5EF4-FFF2-40B4-BE49-F238E27FC236}">
                <a16:creationId xmlns:a16="http://schemas.microsoft.com/office/drawing/2014/main" id="{7F07E42F-20E6-4DDA-8803-1EE4CA2BB281}"/>
              </a:ext>
            </a:extLst>
          </p:cNvPr>
          <p:cNvSpPr>
            <a:spLocks noChangeAspect="1"/>
          </p:cNvSpPr>
          <p:nvPr>
            <p:custDataLst>
              <p:tags r:id="rId7"/>
            </p:custDataLst>
          </p:nvPr>
        </p:nvSpPr>
        <p:spPr>
          <a:xfrm>
            <a:off x="1657835" y="3006070"/>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E795BABB-B493-408C-95A7-D4EAD26C449B}"/>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80122FB-94EB-4C1A-8EFD-7C858C74A12C}"/>
              </a:ext>
            </a:extLst>
          </p:cNvPr>
          <p:cNvSpPr>
            <a:spLocks noChangeAspect="1"/>
          </p:cNvSpPr>
          <p:nvPr>
            <p:custDataLst>
              <p:tags r:id="rId9"/>
            </p:custDataLst>
          </p:nvPr>
        </p:nvSpPr>
        <p:spPr>
          <a:xfrm>
            <a:off x="1657835" y="4814232"/>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4A407E6-AD2D-48D0-B058-E285B696AE1D}"/>
              </a:ext>
            </a:extLst>
          </p:cNvPr>
          <p:cNvSpPr>
            <a:spLocks noChangeAspect="1"/>
          </p:cNvSpPr>
          <p:nvPr>
            <p:custDataLst>
              <p:tags r:id="rId10"/>
            </p:custDataLst>
          </p:nvPr>
        </p:nvSpPr>
        <p:spPr>
          <a:xfrm>
            <a:off x="1657835" y="5718314"/>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F521AB9-344D-48F9-AFC6-761967D5095F}"/>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DA4329A-BD93-4D22-AF40-BDA172DB0B6A}"/>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76F23294-1817-4850-B566-52463F0CFB9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EED75D5E-8C40-4AE4-B36C-6B294E24417A}"/>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64FACF4-FED9-426D-BDAE-5D8C43EE40DB}"/>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B254A862-9AC7-403B-84F1-6911DD38684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128BE68-1A39-4E4D-9F4A-017C06A659A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21219372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888133"/>
            <a:ext cx="10873208" cy="3629110"/>
          </a:xfrm>
          <a:prstGeom prst="rect">
            <a:avLst/>
          </a:prstGeom>
          <a:noFill/>
        </p:spPr>
        <p:txBody>
          <a:bodyPr wrap="square" lIns="96433" tIns="48216" rIns="96433" bIns="48216" rtlCol="0">
            <a:spAutoFit/>
          </a:bodyPr>
          <a:lstStyle/>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传感器的动态特性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在传感器测试工作中，大量的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，不仅需要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精确地测量信号幅值的大小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，而且需要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测量和记录信号的变化过程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，这就要求</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传感器能</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迅速准确</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地测出</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信号幅值的大小</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不失真的再现被测信号随时间变化的实时、准确波形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24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传感器的动态特性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指传感器对输入信号响应的特性</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，一个动态特性好的传感器其输出能再现输入变化规律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变化曲线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，但实际上除了具有理想的比例特性的环节外，输出信号不可能与输入信号具有完全相同的时间函数，这种输出与输入之间的差异叫做</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动态误差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84057489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968253"/>
            <a:ext cx="10873208"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测量与控制系统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的重要环节，通常应该具有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快速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准确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而又</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经济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地实现信息转换的基本要求，即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足够的容量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传感器的工作范围或量程足够的大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具有一定过载的能力。</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与测量或控制系统的匹配性好，转换灵敏度高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要求其输出信号与被测输入信号成确定关系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通常为线性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，且比值要大。</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744117"/>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传感器的选用原则</a:t>
            </a:r>
          </a:p>
        </p:txBody>
      </p:sp>
    </p:spTree>
    <p:extLst>
      <p:ext uri="{BB962C8B-B14F-4D97-AF65-F5344CB8AC3E}">
        <p14:creationId xmlns:p14="http://schemas.microsoft.com/office/powerpoint/2010/main" val="25038190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445790"/>
            <a:ext cx="10873208" cy="4460106"/>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精度适当，且稳定性高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传感器的静态响应与动态响应的准确度能满足要求，并且长期稳定。</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反应速度快，工作可靠性好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适用性和适应性强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动作能量小，对被测对象的状态影响小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内部噪声小又不易受外界干扰的影响，使用安全等。</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使用经济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成本低，寿命长，且易于使用、维修和校准。</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在实际的传感器的选用过程中，能完全满足上述要求的传感器是很少的，因此应根据</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应用的目的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使用环境</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被测对象情况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信号处理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等具体条件做全面综合考虑。</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3215652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位移测量传感器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591720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892300" y="2144697"/>
            <a:ext cx="4537075"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角位移测量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的总称，位移测量在机电一体化领域中应用十分广泛。常用的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电感传感器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差动传感器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光栅传感器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常用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角位移测量传感器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光电编码盘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6D512BD5-59F4-4974-8A6D-D6C7052DEDFF}"/>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465178" y="2312564"/>
            <a:ext cx="3914775" cy="3152775"/>
          </a:xfrm>
          <a:prstGeom prst="rect">
            <a:avLst/>
          </a:prstGeom>
        </p:spPr>
      </p:pic>
      <p:sp>
        <p:nvSpPr>
          <p:cNvPr id="4" name="矩形: 对角圆角 3">
            <a:extLst>
              <a:ext uri="{FF2B5EF4-FFF2-40B4-BE49-F238E27FC236}">
                <a16:creationId xmlns:a16="http://schemas.microsoft.com/office/drawing/2014/main" id="{0EB9C468-4D48-4C43-967B-768CE58C330C}"/>
              </a:ext>
            </a:extLst>
          </p:cNvPr>
          <p:cNvSpPr/>
          <p:nvPr/>
        </p:nvSpPr>
        <p:spPr>
          <a:xfrm>
            <a:off x="1748855" y="2222605"/>
            <a:ext cx="4752528" cy="3481952"/>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66FBD5F-A482-4D51-B4C4-045D5385225D}"/>
              </a:ext>
            </a:extLst>
          </p:cNvPr>
          <p:cNvSpPr/>
          <p:nvPr/>
        </p:nvSpPr>
        <p:spPr>
          <a:xfrm>
            <a:off x="7221463" y="2283613"/>
            <a:ext cx="4161963" cy="327692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946516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1254BE-2D09-435D-8616-B4A50BC2FAC5}"/>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常用的直线位移测量传感器有：</a:t>
            </a:r>
          </a:p>
        </p:txBody>
      </p:sp>
      <p:sp>
        <p:nvSpPr>
          <p:cNvPr id="5" name="文本框 4">
            <a:extLst>
              <a:ext uri="{FF2B5EF4-FFF2-40B4-BE49-F238E27FC236}">
                <a16:creationId xmlns:a16="http://schemas.microsoft.com/office/drawing/2014/main" id="{C51AFA5B-EA81-4658-BFDE-523A23A86764}"/>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电感式传感器</a:t>
            </a:r>
          </a:p>
        </p:txBody>
      </p:sp>
      <p:sp>
        <p:nvSpPr>
          <p:cNvPr id="6" name="文本框 5">
            <a:extLst>
              <a:ext uri="{FF2B5EF4-FFF2-40B4-BE49-F238E27FC236}">
                <a16:creationId xmlns:a16="http://schemas.microsoft.com/office/drawing/2014/main" id="{8D0CC3C5-3115-4E4F-9E18-C994427EBD7A}"/>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电容式传感器</a:t>
            </a:r>
          </a:p>
        </p:txBody>
      </p:sp>
      <p:sp>
        <p:nvSpPr>
          <p:cNvPr id="7" name="文本框 6">
            <a:extLst>
              <a:ext uri="{FF2B5EF4-FFF2-40B4-BE49-F238E27FC236}">
                <a16:creationId xmlns:a16="http://schemas.microsoft.com/office/drawing/2014/main" id="{D199BAF6-B034-4F62-8654-A037D7A2B00C}"/>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差动传感器</a:t>
            </a:r>
          </a:p>
        </p:txBody>
      </p:sp>
      <p:sp>
        <p:nvSpPr>
          <p:cNvPr id="8" name="文本框 7">
            <a:extLst>
              <a:ext uri="{FF2B5EF4-FFF2-40B4-BE49-F238E27FC236}">
                <a16:creationId xmlns:a16="http://schemas.microsoft.com/office/drawing/2014/main" id="{477C7108-6B8E-4557-BADB-D6A3F79BF04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光电编码盘</a:t>
            </a:r>
          </a:p>
        </p:txBody>
      </p:sp>
      <p:sp>
        <p:nvSpPr>
          <p:cNvPr id="9" name="矩形 8">
            <a:extLst>
              <a:ext uri="{FF2B5EF4-FFF2-40B4-BE49-F238E27FC236}">
                <a16:creationId xmlns:a16="http://schemas.microsoft.com/office/drawing/2014/main" id="{3B6B58EA-A69F-47AD-8A24-49495E9EAEE0}"/>
              </a:ext>
            </a:extLst>
          </p:cNvPr>
          <p:cNvSpPr>
            <a:spLocks noChangeAspect="1"/>
          </p:cNvSpPr>
          <p:nvPr>
            <p:custDataLst>
              <p:tags r:id="rId7"/>
            </p:custDataLst>
          </p:nvPr>
        </p:nvSpPr>
        <p:spPr>
          <a:xfrm>
            <a:off x="1657835" y="3006070"/>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AE92B86F-B458-4498-BCE6-DEFCAB263537}"/>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0DEF0FC-D10D-4F13-80AE-8257345E6A9A}"/>
              </a:ext>
            </a:extLst>
          </p:cNvPr>
          <p:cNvSpPr>
            <a:spLocks noChangeAspect="1"/>
          </p:cNvSpPr>
          <p:nvPr>
            <p:custDataLst>
              <p:tags r:id="rId9"/>
            </p:custDataLst>
          </p:nvPr>
        </p:nvSpPr>
        <p:spPr>
          <a:xfrm>
            <a:off x="1657835" y="4814232"/>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4F50ACC-E0DC-4764-B98C-04B739B23E24}"/>
              </a:ext>
            </a:extLst>
          </p:cNvPr>
          <p:cNvSpPr>
            <a:spLocks noChangeAspect="1"/>
          </p:cNvSpPr>
          <p:nvPr>
            <p:custDataLst>
              <p:tags r:id="rId10"/>
            </p:custDataLst>
          </p:nvPr>
        </p:nvSpPr>
        <p:spPr>
          <a:xfrm>
            <a:off x="1657835" y="5718314"/>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ECC7C311-2FD7-44BA-820E-1B51AFBD470B}"/>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02CB2E8-EAC7-49A4-9A33-33D7991298FA}"/>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0BC2CC5C-394F-4753-99E1-34C0C5107D17}"/>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74D5A1A-CF1D-4034-99F3-604D2506D632}"/>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2F58169-8741-48FF-AD70-E62DA75647E3}"/>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FF0FAAC2-5038-46A6-A6DB-C3961E171431}"/>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B7B4DD6-B087-457C-B9BA-3B8CD4BC64C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92054612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32"/>
            <a:ext cx="9507546" cy="7249582"/>
          </a:xfrm>
          <a:prstGeom prst="rtTriangle">
            <a:avLst/>
          </a:prstGeom>
        </p:spPr>
      </p:pic>
      <p:sp>
        <p:nvSpPr>
          <p:cNvPr id="44" name="矩形 43"/>
          <p:cNvSpPr/>
          <p:nvPr/>
        </p:nvSpPr>
        <p:spPr>
          <a:xfrm>
            <a:off x="4105949" y="2032149"/>
            <a:ext cx="4339650"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传感器前级信号处理</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05</a:t>
            </a:r>
          </a:p>
        </p:txBody>
      </p:sp>
      <p:sp>
        <p:nvSpPr>
          <p:cNvPr id="46" name="矩形 45"/>
          <p:cNvSpPr/>
          <p:nvPr/>
        </p:nvSpPr>
        <p:spPr>
          <a:xfrm>
            <a:off x="5421263" y="3040261"/>
            <a:ext cx="3416320"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传感器接口技术</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06</a:t>
            </a:r>
          </a:p>
        </p:txBody>
      </p:sp>
      <p:sp>
        <p:nvSpPr>
          <p:cNvPr id="48" name="矩形 47"/>
          <p:cNvSpPr/>
          <p:nvPr/>
        </p:nvSpPr>
        <p:spPr>
          <a:xfrm>
            <a:off x="6613455" y="3976365"/>
            <a:ext cx="4801314"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传感器非线性补偿处理</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07</a:t>
            </a:r>
          </a:p>
        </p:txBody>
      </p:sp>
      <p:sp>
        <p:nvSpPr>
          <p:cNvPr id="50" name="矩形 49"/>
          <p:cNvSpPr/>
          <p:nvPr/>
        </p:nvSpPr>
        <p:spPr>
          <a:xfrm>
            <a:off x="8214474" y="4984477"/>
            <a:ext cx="2031325" cy="699807"/>
          </a:xfrm>
          <a:prstGeom prst="rect">
            <a:avLst/>
          </a:prstGeom>
          <a:effectLst/>
        </p:spPr>
        <p:txBody>
          <a:bodyPr wrap="none">
            <a:spAutoFit/>
          </a:bodyPr>
          <a:lstStyle/>
          <a:p>
            <a:pP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数字滤波</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08</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extLst>
      <p:ext uri="{BB962C8B-B14F-4D97-AF65-F5344CB8AC3E}">
        <p14:creationId xmlns:p14="http://schemas.microsoft.com/office/powerpoint/2010/main" val="327755712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anim calcmode="lin" valueType="num">
                                      <p:cBhvr>
                                        <p:cTn id="8" dur="250" fill="hold"/>
                                        <p:tgtEl>
                                          <p:spTgt spid="41"/>
                                        </p:tgtEl>
                                        <p:attrNameLst>
                                          <p:attrName>ppt_x</p:attrName>
                                        </p:attrNameLst>
                                      </p:cBhvr>
                                      <p:tavLst>
                                        <p:tav tm="0">
                                          <p:val>
                                            <p:strVal val="#ppt_x"/>
                                          </p:val>
                                        </p:tav>
                                        <p:tav tm="100000">
                                          <p:val>
                                            <p:strVal val="#ppt_x"/>
                                          </p:val>
                                        </p:tav>
                                      </p:tavLst>
                                    </p:anim>
                                    <p:anim calcmode="lin" valueType="num">
                                      <p:cBhvr>
                                        <p:cTn id="9" dur="2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750"/>
                            </p:stCondLst>
                            <p:childTnLst>
                              <p:par>
                                <p:cTn id="15" presetID="26" presetClass="emph" presetSubtype="0" fill="hold" grpId="1" nodeType="afterEffect">
                                  <p:stCondLst>
                                    <p:cond delay="0"/>
                                  </p:stCondLst>
                                  <p:childTnLst>
                                    <p:animEffect transition="out" filter="fade">
                                      <p:cBhvr>
                                        <p:cTn id="16" dur="500" tmFilter="0, 0; .2, .5; .8, .5; 1, 0"/>
                                        <p:tgtEl>
                                          <p:spTgt spid="52"/>
                                        </p:tgtEl>
                                      </p:cBhvr>
                                    </p:animEffect>
                                    <p:animScale>
                                      <p:cBhvr>
                                        <p:cTn id="17" dur="250" autoRev="1" fill="hold"/>
                                        <p:tgtEl>
                                          <p:spTgt spid="52"/>
                                        </p:tgtEl>
                                      </p:cBhvr>
                                      <p:by x="105000" y="105000"/>
                                    </p:animScale>
                                  </p:childTnLst>
                                </p:cTn>
                              </p:par>
                            </p:childTnLst>
                          </p:cTn>
                        </p:par>
                        <p:par>
                          <p:cTn id="18" fill="hold">
                            <p:stCondLst>
                              <p:cond delay="1250"/>
                            </p:stCondLst>
                            <p:childTnLst>
                              <p:par>
                                <p:cTn id="19" presetID="2" presetClass="entr" presetSubtype="1"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0-#ppt_h/2"/>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250"/>
                            </p:stCondLst>
                            <p:childTnLst>
                              <p:par>
                                <p:cTn id="28" presetID="2" presetClass="entr" presetSubtype="1"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0-#ppt_h/2"/>
                                          </p:val>
                                        </p:tav>
                                        <p:tav tm="100000">
                                          <p:val>
                                            <p:strVal val="#ppt_y"/>
                                          </p:val>
                                        </p:tav>
                                      </p:tavLst>
                                    </p:anim>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250"/>
                            </p:stCondLst>
                            <p:childTnLst>
                              <p:par>
                                <p:cTn id="37" presetID="2" presetClass="entr" presetSubtype="1"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0-#ppt_h/2"/>
                                          </p:val>
                                        </p:tav>
                                        <p:tav tm="100000">
                                          <p:val>
                                            <p:strVal val="#ppt_y"/>
                                          </p:val>
                                        </p:tav>
                                      </p:tavLst>
                                    </p:anim>
                                  </p:childTnLst>
                                </p:cTn>
                              </p:par>
                            </p:childTnLst>
                          </p:cTn>
                        </p:par>
                        <p:par>
                          <p:cTn id="41" fill="hold">
                            <p:stCondLst>
                              <p:cond delay="3750"/>
                            </p:stCondLst>
                            <p:childTnLst>
                              <p:par>
                                <p:cTn id="42" presetID="22" presetClass="entr" presetSubtype="8"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par>
                          <p:cTn id="45" fill="hold">
                            <p:stCondLst>
                              <p:cond delay="4250"/>
                            </p:stCondLst>
                            <p:childTnLst>
                              <p:par>
                                <p:cTn id="46" presetID="2" presetClass="entr" presetSubtype="1"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ppt_x"/>
                                          </p:val>
                                        </p:tav>
                                        <p:tav tm="100000">
                                          <p:val>
                                            <p:strVal val="#ppt_x"/>
                                          </p:val>
                                        </p:tav>
                                      </p:tavLst>
                                    </p:anim>
                                    <p:anim calcmode="lin" valueType="num">
                                      <p:cBhvr additive="base">
                                        <p:cTn id="49" dur="500" fill="hold"/>
                                        <p:tgtEl>
                                          <p:spTgt spid="51"/>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4" grpId="0"/>
      <p:bldP spid="45" grpId="0" bldLvl="0" animBg="1"/>
      <p:bldP spid="46" grpId="0"/>
      <p:bldP spid="47" grpId="0" bldLvl="0" animBg="1"/>
      <p:bldP spid="48" grpId="0"/>
      <p:bldP spid="49" grpId="0" bldLvl="0" animBg="1"/>
      <p:bldP spid="50" grpId="0"/>
      <p:bldP spid="51" grpId="0" bldLvl="0" animBg="1"/>
      <p:bldP spid="52" grpId="0"/>
      <p:bldP spid="5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EE84F00-A721-4747-9B12-441BF91E1116}"/>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常用的角位移测量传感器有：</a:t>
            </a:r>
          </a:p>
        </p:txBody>
      </p:sp>
      <p:sp>
        <p:nvSpPr>
          <p:cNvPr id="5" name="文本框 4">
            <a:extLst>
              <a:ext uri="{FF2B5EF4-FFF2-40B4-BE49-F238E27FC236}">
                <a16:creationId xmlns:a16="http://schemas.microsoft.com/office/drawing/2014/main" id="{3C599951-EFED-4DDF-A503-4E50F14BFCDF}"/>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电感式传感器</a:t>
            </a:r>
          </a:p>
        </p:txBody>
      </p:sp>
      <p:sp>
        <p:nvSpPr>
          <p:cNvPr id="6" name="文本框 5">
            <a:extLst>
              <a:ext uri="{FF2B5EF4-FFF2-40B4-BE49-F238E27FC236}">
                <a16:creationId xmlns:a16="http://schemas.microsoft.com/office/drawing/2014/main" id="{4920C4F9-EB9C-472A-91C4-E6AA48D73940}"/>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电容式传感器</a:t>
            </a:r>
          </a:p>
        </p:txBody>
      </p:sp>
      <p:sp>
        <p:nvSpPr>
          <p:cNvPr id="7" name="文本框 6">
            <a:extLst>
              <a:ext uri="{FF2B5EF4-FFF2-40B4-BE49-F238E27FC236}">
                <a16:creationId xmlns:a16="http://schemas.microsoft.com/office/drawing/2014/main" id="{76E4B3ED-D9A5-47B7-AB2A-71DA9EC9AB5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光栅传感器</a:t>
            </a:r>
          </a:p>
        </p:txBody>
      </p:sp>
      <p:sp>
        <p:nvSpPr>
          <p:cNvPr id="8" name="文本框 7">
            <a:extLst>
              <a:ext uri="{FF2B5EF4-FFF2-40B4-BE49-F238E27FC236}">
                <a16:creationId xmlns:a16="http://schemas.microsoft.com/office/drawing/2014/main" id="{CD4739D9-CA3E-4A69-AC44-8D30583318DD}"/>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光电编码盘</a:t>
            </a:r>
          </a:p>
        </p:txBody>
      </p:sp>
      <p:sp>
        <p:nvSpPr>
          <p:cNvPr id="9" name="矩形 8">
            <a:extLst>
              <a:ext uri="{FF2B5EF4-FFF2-40B4-BE49-F238E27FC236}">
                <a16:creationId xmlns:a16="http://schemas.microsoft.com/office/drawing/2014/main" id="{61475613-7E8D-4A9C-B601-8FB68488AC4D}"/>
              </a:ext>
            </a:extLst>
          </p:cNvPr>
          <p:cNvSpPr>
            <a:spLocks noChangeAspect="1"/>
          </p:cNvSpPr>
          <p:nvPr>
            <p:custDataLst>
              <p:tags r:id="rId7"/>
            </p:custDataLst>
          </p:nvPr>
        </p:nvSpPr>
        <p:spPr>
          <a:xfrm>
            <a:off x="1657835" y="3006070"/>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D27B6266-2077-4023-A480-AB9170209833}"/>
              </a:ext>
            </a:extLst>
          </p:cNvPr>
          <p:cNvSpPr>
            <a:spLocks noChangeAspect="1"/>
          </p:cNvSpPr>
          <p:nvPr>
            <p:custDataLst>
              <p:tags r:id="rId8"/>
            </p:custDataLst>
          </p:nvPr>
        </p:nvSpPr>
        <p:spPr>
          <a:xfrm>
            <a:off x="1657835" y="3910151"/>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373AED44-618F-4337-9EC3-95DB87B88266}"/>
              </a:ext>
            </a:extLst>
          </p:cNvPr>
          <p:cNvSpPr>
            <a:spLocks noChangeAspect="1"/>
          </p:cNvSpPr>
          <p:nvPr>
            <p:custDataLst>
              <p:tags r:id="rId9"/>
            </p:custDataLst>
          </p:nvPr>
        </p:nvSpPr>
        <p:spPr>
          <a:xfrm>
            <a:off x="1657835" y="4814232"/>
            <a:ext cx="542449" cy="542449"/>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B0D13B8-4EAC-4803-9069-9BB651007BF6}"/>
              </a:ext>
            </a:extLst>
          </p:cNvPr>
          <p:cNvSpPr>
            <a:spLocks noChangeAspect="1"/>
          </p:cNvSpPr>
          <p:nvPr>
            <p:custDataLst>
              <p:tags r:id="rId10"/>
            </p:custDataLst>
          </p:nvPr>
        </p:nvSpPr>
        <p:spPr>
          <a:xfrm>
            <a:off x="1657835" y="5718314"/>
            <a:ext cx="542449" cy="542449"/>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596A73A-378A-46D3-885D-B675B26A9524}"/>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B7DC212-2E31-4934-9766-7FC81BA8AA56}"/>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AC0D9FFF-E0F9-46BF-96E8-E5FEA28883A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142C42B-5370-4643-885A-16964916DD10}"/>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78AF85C-9C69-494B-BD13-E3B79400C8F0}"/>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1F5B1B6-9572-4E14-9F6F-2F0B0B3182B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15FDDD6-8FC1-46D0-A18B-8A94D3D1E3C5}"/>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53010737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951042" y="2512706"/>
            <a:ext cx="8956934" cy="307511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电容式传感器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被测非电量的变化转换为电容量变化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的一种传感器。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结构简单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分辨力高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可非接触测量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，并能在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高温</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辐射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强烈振动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等恶劣条件下工作。</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由物理学知识可以知道由绝缘介质分开的两个平行金属板电容器，当忽略边缘效应影响时，其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电容量与真空介电常数</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(8.854×10</a:t>
            </a:r>
            <a:r>
              <a:rPr lang="en-US" altLang="zh-CN" sz="21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F·m-1)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1" baseline="-25000" dirty="0" err="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两极板间的距离</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有关</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、电容传感器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3908172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3778214"/>
            <a:ext cx="8956934" cy="2128699"/>
          </a:xfrm>
          <a:prstGeom prst="rect">
            <a:avLst/>
          </a:prstGeom>
          <a:noFill/>
        </p:spPr>
        <p:txBody>
          <a:bodyPr wrap="square" lIns="96433" tIns="48216" rIns="96433" bIns="48216" rtlCol="0">
            <a:spAutoFit/>
          </a:bodyPr>
          <a:lstStyle/>
          <a:p>
            <a:pPr indent="531719">
              <a:lnSpc>
                <a:spcPct val="20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被测量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的变化式中</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ε</a:t>
            </a:r>
            <a:r>
              <a:rPr lang="en-US" altLang="zh-CN" sz="2100" b="1" baseline="-25000"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三个变量中任意一个发生变化，都会引起电容量的变化，</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通过测量电路就可转换为电量输出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。因此，电容式传感器可分为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变极距型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变面积型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变介质型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三种类型。</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a:ln w="28575">
            <a:solidFill>
              <a:schemeClr val="tx1"/>
            </a:solidFill>
          </a:ln>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grpSp>
        <p:nvGrpSpPr>
          <p:cNvPr id="12" name="组合 11"/>
          <p:cNvGrpSpPr/>
          <p:nvPr/>
        </p:nvGrpSpPr>
        <p:grpSpPr>
          <a:xfrm>
            <a:off x="4053111" y="2092041"/>
            <a:ext cx="6336185" cy="1034143"/>
            <a:chOff x="4053111" y="4618379"/>
            <a:chExt cx="6336185" cy="1034143"/>
          </a:xfrm>
        </p:grpSpPr>
        <p:cxnSp>
          <p:nvCxnSpPr>
            <p:cNvPr id="5" name="直接连接符 4"/>
            <p:cNvCxnSpPr/>
            <p:nvPr/>
          </p:nvCxnSpPr>
          <p:spPr>
            <a:xfrm>
              <a:off x="5205239" y="5200501"/>
              <a:ext cx="108012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53111" y="4840461"/>
              <a:ext cx="1368152" cy="524029"/>
            </a:xfrm>
            <a:prstGeom prst="rect">
              <a:avLst/>
            </a:prstGeom>
            <a:noFill/>
          </p:spPr>
          <p:txBody>
            <a:bodyPr wrap="square" lIns="96433" tIns="48216" rIns="96433" bIns="48216" rtlCol="0">
              <a:spAutoFit/>
            </a:bodyPr>
            <a:lstStyle/>
            <a:p>
              <a:pPr indent="531719">
                <a:lnSpc>
                  <a:spcPct val="150000"/>
                </a:lnSpc>
              </a:pP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TextBox 25"/>
            <p:cNvSpPr txBox="1"/>
            <p:nvPr/>
          </p:nvSpPr>
          <p:spPr>
            <a:xfrm>
              <a:off x="4820196" y="4618379"/>
              <a:ext cx="1321147"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Box 26"/>
            <p:cNvSpPr txBox="1"/>
            <p:nvPr/>
          </p:nvSpPr>
          <p:spPr>
            <a:xfrm>
              <a:off x="4842444" y="5128493"/>
              <a:ext cx="1802955"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δ</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Box 27"/>
            <p:cNvSpPr txBox="1"/>
            <p:nvPr/>
          </p:nvSpPr>
          <p:spPr>
            <a:xfrm>
              <a:off x="8874373" y="4774511"/>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矩形: 圆角 1">
            <a:extLst>
              <a:ext uri="{FF2B5EF4-FFF2-40B4-BE49-F238E27FC236}">
                <a16:creationId xmlns:a16="http://schemas.microsoft.com/office/drawing/2014/main" id="{506B8F45-B019-4A45-A150-8DBEA29AF0C1}"/>
              </a:ext>
            </a:extLst>
          </p:cNvPr>
          <p:cNvSpPr/>
          <p:nvPr/>
        </p:nvSpPr>
        <p:spPr>
          <a:xfrm>
            <a:off x="4197127" y="2032149"/>
            <a:ext cx="2664296" cy="130826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474598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884759" y="1672109"/>
                <a:ext cx="7560840" cy="2329139"/>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变极距型电容传感器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的原理图，其结构如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所示。当传感器的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εr</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为常数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初始极距为</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时，由</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lang="en-US" altLang="zh-CN" sz="2100" b="1"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fPr>
                      <m:num>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0</m:t>
                        </m:r>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r</m:t>
                        </m:r>
                        <m:r>
                          <m:rPr>
                            <m:nor/>
                          </m:rP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A</m:t>
                        </m:r>
                        <m:r>
                          <m:rPr>
                            <m:nor/>
                          </m:rP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num>
                      <m:den>
                        <m:r>
                          <m:rPr>
                            <m:nor/>
                          </m:rPr>
                          <a:rPr lang="el-GR"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δ</m:t>
                        </m:r>
                        <m:r>
                          <m:rPr>
                            <m:nor/>
                          </m:rP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den>
                    </m:f>
                  </m:oMath>
                </a14:m>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，可求得</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初始电容量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8" name="TextBox 17"/>
              <p:cNvSpPr txBox="1">
                <a:spLocks noRot="1" noChangeAspect="1" noMove="1" noResize="1" noEditPoints="1" noAdjustHandles="1" noChangeArrowheads="1" noChangeShapeType="1" noTextEdit="1"/>
              </p:cNvSpPr>
              <p:nvPr/>
            </p:nvSpPr>
            <p:spPr>
              <a:xfrm>
                <a:off x="884759" y="1672109"/>
                <a:ext cx="7560840" cy="2329139"/>
              </a:xfrm>
              <a:prstGeom prst="rect">
                <a:avLst/>
              </a:prstGeom>
              <a:blipFill rotWithShape="1">
                <a:blip r:embed="rId3"/>
                <a:stretch>
                  <a:fillRect l="-887" b="-1832"/>
                </a:stretch>
              </a:blipFill>
            </p:spPr>
            <p:txBody>
              <a:bodyPr/>
              <a:lstStyle/>
              <a:p>
                <a:r>
                  <a:rPr lang="zh-CN" altLang="en-US">
                    <a:noFill/>
                  </a:rPr>
                  <a:t> </a:t>
                </a:r>
              </a:p>
            </p:txBody>
          </p:sp>
        </mc:Fallback>
      </mc:AlternateContent>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4"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880021"/>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变极距型电容传感器</a:t>
            </a:r>
          </a:p>
        </p:txBody>
      </p:sp>
      <p:pic>
        <p:nvPicPr>
          <p:cNvPr id="10" name="3z6.jpg" descr="id:2147484773;FounderCES"/>
          <p:cNvPicPr>
            <a:picLocks noChangeAspect="1"/>
          </p:cNvPicPr>
          <p:nvPr/>
        </p:nvPicPr>
        <p:blipFill>
          <a:blip r:embed="rId5">
            <a:clrChange>
              <a:clrFrom>
                <a:srgbClr val="FFFFFF"/>
              </a:clrFrom>
              <a:clrTo>
                <a:srgbClr val="FFFFFF">
                  <a:alpha val="0"/>
                </a:srgbClr>
              </a:clrTo>
            </a:clrChange>
          </a:blip>
          <a:stretch>
            <a:fillRect/>
          </a:stretch>
        </p:blipFill>
        <p:spPr>
          <a:xfrm>
            <a:off x="1604840" y="3635671"/>
            <a:ext cx="4680519" cy="2572942"/>
          </a:xfrm>
          <a:prstGeom prst="rect">
            <a:avLst/>
          </a:prstGeom>
        </p:spPr>
      </p:pic>
      <p:sp>
        <p:nvSpPr>
          <p:cNvPr id="12" name="TextBox 11"/>
          <p:cNvSpPr txBox="1"/>
          <p:nvPr/>
        </p:nvSpPr>
        <p:spPr>
          <a:xfrm>
            <a:off x="1964879" y="631008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3-6</a:t>
            </a:r>
            <a:r>
              <a:rPr lang="zh-CN" altLang="en-US" sz="1500" b="1" dirty="0">
                <a:latin typeface="+mn-ea"/>
              </a:rPr>
              <a:t>　变极距型电容传感器原理图</a:t>
            </a:r>
            <a:endParaRPr lang="en-US" altLang="zh-CN" sz="1500" b="1" dirty="0">
              <a:latin typeface="+mn-ea"/>
            </a:endParaRPr>
          </a:p>
        </p:txBody>
      </p:sp>
      <p:pic>
        <p:nvPicPr>
          <p:cNvPr id="13" name="3z7.jpg" descr="id:2147484787;FounderCES"/>
          <p:cNvPicPr/>
          <p:nvPr/>
        </p:nvPicPr>
        <p:blipFill>
          <a:blip r:embed="rId6">
            <a:clrChange>
              <a:clrFrom>
                <a:srgbClr val="FFFFFF"/>
              </a:clrFrom>
              <a:clrTo>
                <a:srgbClr val="FFFFFF">
                  <a:alpha val="0"/>
                </a:srgbClr>
              </a:clrTo>
            </a:clrChange>
          </a:blip>
          <a:stretch>
            <a:fillRect/>
          </a:stretch>
        </p:blipFill>
        <p:spPr>
          <a:xfrm>
            <a:off x="8589615" y="1456085"/>
            <a:ext cx="3168352" cy="4512200"/>
          </a:xfrm>
          <a:prstGeom prst="rect">
            <a:avLst/>
          </a:prstGeom>
        </p:spPr>
      </p:pic>
      <p:sp>
        <p:nvSpPr>
          <p:cNvPr id="14" name="TextBox 11"/>
          <p:cNvSpPr txBox="1"/>
          <p:nvPr/>
        </p:nvSpPr>
        <p:spPr>
          <a:xfrm>
            <a:off x="8308784" y="6208613"/>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3-7</a:t>
            </a:r>
            <a:r>
              <a:rPr lang="zh-CN" altLang="en-US" sz="1500" b="1" dirty="0">
                <a:latin typeface="+mn-ea"/>
              </a:rPr>
              <a:t>　电容式位移传感器结构</a:t>
            </a:r>
            <a:endParaRPr lang="en-US" altLang="zh-CN" sz="1500" b="1" dirty="0">
              <a:latin typeface="+mn-ea"/>
            </a:endParaRPr>
          </a:p>
        </p:txBody>
      </p:sp>
    </p:spTree>
    <p:extLst>
      <p:ext uri="{BB962C8B-B14F-4D97-AF65-F5344CB8AC3E}">
        <p14:creationId xmlns:p14="http://schemas.microsoft.com/office/powerpoint/2010/main" val="55735408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2" name="TextBox 17"/>
          <p:cNvSpPr txBox="1"/>
          <p:nvPr/>
        </p:nvSpPr>
        <p:spPr>
          <a:xfrm>
            <a:off x="832602" y="3883425"/>
            <a:ext cx="10873208" cy="1009547"/>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试证明电容变化率与极板间距变化率有近似的线性关系如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（斜率）如</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TextBox 17"/>
              <p:cNvSpPr txBox="1"/>
              <p:nvPr/>
            </p:nvSpPr>
            <p:spPr>
              <a:xfrm>
                <a:off x="3515930" y="50487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515930" y="5048733"/>
                <a:ext cx="2592288" cy="907083"/>
              </a:xfrm>
              <a:prstGeom prst="rect">
                <a:avLst/>
              </a:prstGeom>
              <a:blipFill>
                <a:blip r:embed="rId4"/>
                <a:stretch>
                  <a:fillRect b="-1389"/>
                </a:stretch>
              </a:blipFill>
            </p:spPr>
            <p:txBody>
              <a:bodyPr/>
              <a:lstStyle/>
              <a:p>
                <a:r>
                  <a:rPr lang="zh-CN" altLang="en-US">
                    <a:noFill/>
                  </a:rPr>
                  <a:t> </a:t>
                </a:r>
              </a:p>
            </p:txBody>
          </p:sp>
        </mc:Fallback>
      </mc:AlternateContent>
      <p:sp>
        <p:nvSpPr>
          <p:cNvPr id="26" name="TextBox 27"/>
          <p:cNvSpPr txBox="1"/>
          <p:nvPr/>
        </p:nvSpPr>
        <p:spPr>
          <a:xfrm>
            <a:off x="9204562" y="52447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155890" y="58586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155890" y="5858621"/>
                <a:ext cx="3528392" cy="905800"/>
              </a:xfrm>
              <a:prstGeom prst="rect">
                <a:avLst/>
              </a:prstGeom>
              <a:blipFill>
                <a:blip r:embed="rId5"/>
                <a:stretch>
                  <a:fillRect/>
                </a:stretch>
              </a:blipFill>
            </p:spPr>
            <p:txBody>
              <a:bodyPr/>
              <a:lstStyle/>
              <a:p>
                <a:r>
                  <a:rPr lang="zh-CN" altLang="en-US">
                    <a:noFill/>
                  </a:rPr>
                  <a:t> </a:t>
                </a:r>
              </a:p>
            </p:txBody>
          </p:sp>
        </mc:Fallback>
      </mc:AlternateContent>
      <p:sp>
        <p:nvSpPr>
          <p:cNvPr id="25" name="TextBox 27"/>
          <p:cNvSpPr txBox="1"/>
          <p:nvPr/>
        </p:nvSpPr>
        <p:spPr>
          <a:xfrm>
            <a:off x="9204562" y="61288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BE8A818C-BDA7-458D-A78B-D380BF2E8874}"/>
              </a:ext>
            </a:extLst>
          </p:cNvPr>
          <p:cNvSpPr/>
          <p:nvPr/>
        </p:nvSpPr>
        <p:spPr>
          <a:xfrm>
            <a:off x="2867858" y="51927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3z6.jpg" descr="id:2147484773;FounderCES">
            <a:extLst>
              <a:ext uri="{FF2B5EF4-FFF2-40B4-BE49-F238E27FC236}">
                <a16:creationId xmlns:a16="http://schemas.microsoft.com/office/drawing/2014/main" id="{7CDC0F4C-D6C5-C441-92A0-9F6E342C42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13551" y="945460"/>
            <a:ext cx="4680519" cy="2572942"/>
          </a:xfrm>
          <a:prstGeom prst="rect">
            <a:avLst/>
          </a:prstGeom>
        </p:spPr>
      </p:pic>
      <p:sp>
        <p:nvSpPr>
          <p:cNvPr id="5" name="TextBox 11">
            <a:extLst>
              <a:ext uri="{FF2B5EF4-FFF2-40B4-BE49-F238E27FC236}">
                <a16:creationId xmlns:a16="http://schemas.microsoft.com/office/drawing/2014/main" id="{C6053AA0-0119-14B0-9580-983751A66D5B}"/>
              </a:ext>
            </a:extLst>
          </p:cNvPr>
          <p:cNvSpPr txBox="1"/>
          <p:nvPr/>
        </p:nvSpPr>
        <p:spPr>
          <a:xfrm>
            <a:off x="9028863" y="3457528"/>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3-6</a:t>
            </a:r>
            <a:r>
              <a:rPr lang="zh-CN" altLang="en-US" sz="1500" b="1" dirty="0">
                <a:latin typeface="+mn-ea"/>
              </a:rPr>
              <a:t>　变极距型电容传感器原理图</a:t>
            </a:r>
            <a:endParaRPr lang="en-US" altLang="zh-CN" sz="1500" b="1" dirty="0">
              <a:latin typeface="+mn-ea"/>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4ED65AD-0846-646D-2C7B-C21DF8FBC28E}"/>
                  </a:ext>
                </a:extLst>
              </p:cNvPr>
              <p:cNvSpPr txBox="1"/>
              <p:nvPr/>
            </p:nvSpPr>
            <p:spPr>
              <a:xfrm>
                <a:off x="1244799" y="1900143"/>
                <a:ext cx="6442364" cy="1118768"/>
              </a:xfrm>
              <a:prstGeom prst="rect">
                <a:avLst/>
              </a:prstGeom>
              <a:noFill/>
            </p:spPr>
            <p:txBody>
              <a:bodyPr wrap="square">
                <a:spAutoFit/>
              </a:bodyPr>
              <a:lstStyle/>
              <a:p>
                <a:pPr>
                  <a:lnSpc>
                    <a:spcPct val="15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当传感器的</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极板间介质的相对介电常数</a:t>
                </a:r>
                <a:r>
                  <a:rPr lang="en-US" altLang="zh-CN" sz="1800" b="1" dirty="0" err="1">
                    <a:latin typeface="Times New Roman" panose="02020603050405020304" pitchFamily="18" charset="0"/>
                    <a:ea typeface="微软雅黑" panose="020B0503020204020204" pitchFamily="34" charset="-122"/>
                    <a:cs typeface="Times New Roman" panose="02020603050405020304" pitchFamily="18" charset="0"/>
                  </a:rPr>
                  <a:t>εr</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极板的有效面积</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为常数</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初始极距为</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18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时，由</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lang="en-US" altLang="zh-CN" sz="1800" b="1"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fPr>
                      <m:num>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0</m:t>
                        </m:r>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ε</m:t>
                        </m:r>
                        <m:r>
                          <m:rPr>
                            <m:nor/>
                          </m:rP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r</m:t>
                        </m:r>
                        <m:r>
                          <m:rPr>
                            <m:nor/>
                          </m:rP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A</m:t>
                        </m:r>
                        <m:r>
                          <m:rPr>
                            <m:nor/>
                          </m:rPr>
                          <a:rPr lang="zh-CN" altLang="en-US" sz="1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num>
                      <m:den>
                        <m:r>
                          <m:rPr>
                            <m:nor/>
                          </m:rPr>
                          <a:rPr lang="el-GR"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δ</m:t>
                        </m:r>
                        <m:r>
                          <m:rPr>
                            <m:nor/>
                          </m:rPr>
                          <a:rPr lang="zh-CN" altLang="en-US" sz="1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m:t> </m:t>
                        </m:r>
                      </m:den>
                    </m:f>
                  </m:oMath>
                </a14:m>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，可求得</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初始电容量</a:t>
                </a:r>
                <a:r>
                  <a:rPr lang="en-US" altLang="zh-CN"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8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E4ED65AD-0846-646D-2C7B-C21DF8FBC28E}"/>
                  </a:ext>
                </a:extLst>
              </p:cNvPr>
              <p:cNvSpPr txBox="1">
                <a:spLocks noRot="1" noChangeAspect="1" noMove="1" noResize="1" noEditPoints="1" noAdjustHandles="1" noChangeArrowheads="1" noChangeShapeType="1" noTextEdit="1"/>
              </p:cNvSpPr>
              <p:nvPr/>
            </p:nvSpPr>
            <p:spPr>
              <a:xfrm>
                <a:off x="1244799" y="1900143"/>
                <a:ext cx="6442364" cy="1118768"/>
              </a:xfrm>
              <a:prstGeom prst="rect">
                <a:avLst/>
              </a:prstGeom>
              <a:blipFill>
                <a:blip r:embed="rId7"/>
                <a:stretch>
                  <a:fillRect l="-589" r="-4322" b="-101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297165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14" grpId="0"/>
      <p:bldP spid="25" grpId="0"/>
      <p:bldP spid="3"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384077"/>
            <a:ext cx="1087320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当动极板因被测量变化而产生移动，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使</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时，电容量增大</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756967" y="2274488"/>
                <a:ext cx="5040560" cy="992555"/>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C</a:t>
                </a:r>
                <a:r>
                  <a:rPr lang="en-US" altLang="zh-CN" sz="2400" baseline="-25000" dirty="0">
                    <a:latin typeface="Cambria Math" panose="02040503050406030204" pitchFamily="18" charset="0"/>
                    <a:ea typeface="Cambria Math" panose="02040503050406030204" pitchFamily="18" charset="0"/>
                  </a:rPr>
                  <a:t>0</a:t>
                </a: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C</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r>
                      <a:rPr lang="zh-CN" altLang="en-US" sz="2400" b="0" i="0" smtClean="0">
                        <a:latin typeface="Cambria Math" panose="02040503050406030204" pitchFamily="18" charset="0"/>
                      </a:rPr>
                      <m:t> </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m:rPr>
                                <m:sty m:val="p"/>
                              </m:rPr>
                              <a:rPr lang="en-US" altLang="zh-CN" sz="2400">
                                <a:latin typeface="Cambria Math" panose="02040503050406030204" pitchFamily="18" charset="0"/>
                                <a:ea typeface="Cambria Math" panose="02040503050406030204" pitchFamily="18" charset="0"/>
                              </a:rPr>
                              <m:t>r</m:t>
                            </m:r>
                          </m:sub>
                        </m:sSub>
                        <m:r>
                          <a:rPr lang="en-US" altLang="zh-CN" sz="2400" i="1">
                            <a:latin typeface="Cambria Math" panose="02040503050406030204" pitchFamily="18" charset="0"/>
                            <a:ea typeface="Cambria Math" panose="02040503050406030204" pitchFamily="18" charset="0"/>
                          </a:rPr>
                          <m:t>𝐴</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r>
                      <a:rPr lang="en-US" altLang="zh-CN" sz="2400" b="0" i="0" baseline="-25000" smtClean="0">
                        <a:latin typeface="Cambria Math" panose="02040503050406030204" pitchFamily="18" charset="0"/>
                        <a:ea typeface="Cambria Math" panose="02040503050406030204" pitchFamily="18" charset="0"/>
                      </a:rPr>
                      <m:t>0</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756967" y="2274488"/>
                <a:ext cx="5040560" cy="992555"/>
              </a:xfrm>
              <a:prstGeom prst="rect">
                <a:avLst/>
              </a:prstGeom>
              <a:blipFill>
                <a:blip r:embed="rId4"/>
                <a:stretch>
                  <a:fillRect b="-7595"/>
                </a:stretch>
              </a:blipFill>
            </p:spPr>
            <p:txBody>
              <a:bodyPr/>
              <a:lstStyle/>
              <a:p>
                <a:r>
                  <a:rPr lang="zh-CN" altLang="en-US">
                    <a:noFill/>
                  </a:rPr>
                  <a:t> </a:t>
                </a:r>
              </a:p>
            </p:txBody>
          </p:sp>
        </mc:Fallback>
      </mc:AlternateContent>
      <p:sp>
        <p:nvSpPr>
          <p:cNvPr id="19" name="TextBox 27"/>
          <p:cNvSpPr txBox="1"/>
          <p:nvPr/>
        </p:nvSpPr>
        <p:spPr>
          <a:xfrm>
            <a:off x="9669735" y="253620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7828" y="3832349"/>
            <a:ext cx="10873208"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传感器输出特性</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是非线性的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电容相对变化量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3909095" y="5107276"/>
                <a:ext cx="4248472"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(1-</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400" baseline="30000" dirty="0">
                    <a:latin typeface="Cambria Math" panose="02040503050406030204" pitchFamily="18" charset="0"/>
                    <a:ea typeface="Cambria Math" panose="02040503050406030204" pitchFamily="18" charset="0"/>
                    <a:cs typeface="Times New Roman" panose="02020603050405020304" pitchFamily="18" charset="0"/>
                  </a:rPr>
                  <a:t>-1</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09095" y="5107276"/>
                <a:ext cx="4248472" cy="907083"/>
              </a:xfrm>
              <a:prstGeom prst="rect">
                <a:avLst/>
              </a:prstGeom>
              <a:blipFill>
                <a:blip r:embed="rId5"/>
                <a:stretch>
                  <a:fillRect/>
                </a:stretch>
              </a:blipFill>
            </p:spPr>
            <p:txBody>
              <a:bodyPr/>
              <a:lstStyle/>
              <a:p>
                <a:r>
                  <a:rPr lang="zh-CN" altLang="en-US">
                    <a:noFill/>
                  </a:rPr>
                  <a:t> </a:t>
                </a:r>
              </a:p>
            </p:txBody>
          </p:sp>
        </mc:Fallback>
      </mc:AlternateContent>
      <p:sp>
        <p:nvSpPr>
          <p:cNvPr id="26" name="TextBox 27"/>
          <p:cNvSpPr txBox="1"/>
          <p:nvPr/>
        </p:nvSpPr>
        <p:spPr>
          <a:xfrm>
            <a:off x="9669735" y="546856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21ACEAE8-6F8B-42DC-9DC6-41F85D5CFA20}"/>
              </a:ext>
            </a:extLst>
          </p:cNvPr>
          <p:cNvSpPr/>
          <p:nvPr/>
        </p:nvSpPr>
        <p:spPr>
          <a:xfrm>
            <a:off x="3189015" y="2405612"/>
            <a:ext cx="4464496" cy="1066697"/>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D578BE08-DC0A-480A-BC22-92EA666DC651}"/>
              </a:ext>
            </a:extLst>
          </p:cNvPr>
          <p:cNvSpPr/>
          <p:nvPr/>
        </p:nvSpPr>
        <p:spPr>
          <a:xfrm>
            <a:off x="4279804" y="5107276"/>
            <a:ext cx="2160240" cy="1066697"/>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8610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2"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可按级数展开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684959" y="1767820"/>
                <a:ext cx="5927675" cy="10296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684959" y="1767820"/>
                <a:ext cx="5927675" cy="1029617"/>
              </a:xfrm>
              <a:prstGeom prst="rect">
                <a:avLst/>
              </a:prstGeom>
              <a:blipFill>
                <a:blip r:embed="rId4"/>
                <a:stretch>
                  <a:fillRect/>
                </a:stretch>
              </a:blipFill>
            </p:spPr>
            <p:txBody>
              <a:bodyPr/>
              <a:lstStyle/>
              <a:p>
                <a:r>
                  <a:rPr lang="zh-CN" altLang="en-US">
                    <a:noFill/>
                  </a:rPr>
                  <a:t> </a:t>
                </a:r>
              </a:p>
            </p:txBody>
          </p:sp>
        </mc:Fallback>
      </mc:AlternateContent>
      <p:sp>
        <p:nvSpPr>
          <p:cNvPr id="19" name="TextBox 27"/>
          <p:cNvSpPr txBox="1"/>
          <p:nvPr/>
        </p:nvSpPr>
        <p:spPr>
          <a:xfrm>
            <a:off x="9669735" y="19513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040261"/>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略去高次</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，可得近似的线性关系和灵敏度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a:t>
            </a:r>
          </a:p>
        </p:txBody>
      </p:sp>
      <mc:AlternateContent xmlns:mc="http://schemas.openxmlformats.org/markup-compatibility/2006" xmlns:a14="http://schemas.microsoft.com/office/drawing/2010/main">
        <mc:Choice Requires="a14">
          <p:sp>
            <p:nvSpPr>
              <p:cNvPr id="24" name="TextBox 17"/>
              <p:cNvSpPr txBox="1"/>
              <p:nvPr/>
            </p:nvSpPr>
            <p:spPr>
              <a:xfrm>
                <a:off x="3981103" y="36883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3688333"/>
                <a:ext cx="2592288" cy="907083"/>
              </a:xfrm>
              <a:prstGeom prst="rect">
                <a:avLst/>
              </a:prstGeom>
              <a:blipFill>
                <a:blip r:embed="rId5"/>
                <a:stretch>
                  <a:fillRect b="-1389"/>
                </a:stretch>
              </a:blipFill>
            </p:spPr>
            <p:txBody>
              <a:bodyPr/>
              <a:lstStyle/>
              <a:p>
                <a:r>
                  <a:rPr lang="zh-CN" altLang="en-US">
                    <a:noFill/>
                  </a:rPr>
                  <a:t> </a:t>
                </a:r>
              </a:p>
            </p:txBody>
          </p:sp>
        </mc:Fallback>
      </mc:AlternateContent>
      <p:sp>
        <p:nvSpPr>
          <p:cNvPr id="26" name="TextBox 27"/>
          <p:cNvSpPr txBox="1"/>
          <p:nvPr/>
        </p:nvSpPr>
        <p:spPr>
          <a:xfrm>
            <a:off x="9669735" y="38843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621063" y="44982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621063" y="4498221"/>
                <a:ext cx="3528392" cy="905800"/>
              </a:xfrm>
              <a:prstGeom prst="rect">
                <a:avLst/>
              </a:prstGeom>
              <a:blipFill>
                <a:blip r:embed="rId6"/>
                <a:stretch>
                  <a:fillRect/>
                </a:stretch>
              </a:blipFill>
            </p:spPr>
            <p:txBody>
              <a:bodyPr/>
              <a:lstStyle/>
              <a:p>
                <a:r>
                  <a:rPr lang="zh-CN" altLang="en-US">
                    <a:noFill/>
                  </a:rPr>
                  <a:t> </a:t>
                </a:r>
              </a:p>
            </p:txBody>
          </p:sp>
        </mc:Fallback>
      </mc:AlternateContent>
      <p:sp>
        <p:nvSpPr>
          <p:cNvPr id="25" name="TextBox 27"/>
          <p:cNvSpPr txBox="1"/>
          <p:nvPr/>
        </p:nvSpPr>
        <p:spPr>
          <a:xfrm>
            <a:off x="9669735" y="47684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B9B055F4-D29D-4585-8C25-E36E4C7DBC9C}"/>
              </a:ext>
            </a:extLst>
          </p:cNvPr>
          <p:cNvSpPr/>
          <p:nvPr/>
        </p:nvSpPr>
        <p:spPr>
          <a:xfrm>
            <a:off x="2972991" y="1960141"/>
            <a:ext cx="5328592" cy="100811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E8A818C-BDA7-458D-A78B-D380BF2E8874}"/>
              </a:ext>
            </a:extLst>
          </p:cNvPr>
          <p:cNvSpPr/>
          <p:nvPr/>
        </p:nvSpPr>
        <p:spPr>
          <a:xfrm>
            <a:off x="3333031" y="38323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261579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14" grpId="0"/>
      <p:bldP spid="25" grpId="0"/>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满足条件</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)&lt;&lt;1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可按级数展开</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2684959" y="1767820"/>
                <a:ext cx="5927675" cy="10296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2684959" y="1767820"/>
                <a:ext cx="5927675" cy="1029617"/>
              </a:xfrm>
              <a:prstGeom prst="rect">
                <a:avLst/>
              </a:prstGeom>
              <a:blipFill>
                <a:blip r:embed="rId4"/>
                <a:stretch>
                  <a:fillRect/>
                </a:stretch>
              </a:blipFill>
            </p:spPr>
            <p:txBody>
              <a:bodyPr/>
              <a:lstStyle/>
              <a:p>
                <a:r>
                  <a:rPr lang="zh-CN" altLang="en-US">
                    <a:noFill/>
                  </a:rPr>
                  <a:t> </a:t>
                </a:r>
              </a:p>
            </p:txBody>
          </p:sp>
        </mc:Fallback>
      </mc:AlternateContent>
      <p:sp>
        <p:nvSpPr>
          <p:cNvPr id="19" name="TextBox 27"/>
          <p:cNvSpPr txBox="1"/>
          <p:nvPr/>
        </p:nvSpPr>
        <p:spPr>
          <a:xfrm>
            <a:off x="9669735" y="19513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040261"/>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略去高次</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，可得近似的线性关系和灵敏度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分别为</a:t>
            </a:r>
          </a:p>
        </p:txBody>
      </p:sp>
      <mc:AlternateContent xmlns:mc="http://schemas.openxmlformats.org/markup-compatibility/2006" xmlns:a14="http://schemas.microsoft.com/office/drawing/2010/main">
        <mc:Choice Requires="a14">
          <p:sp>
            <p:nvSpPr>
              <p:cNvPr id="24" name="TextBox 17"/>
              <p:cNvSpPr txBox="1"/>
              <p:nvPr/>
            </p:nvSpPr>
            <p:spPr>
              <a:xfrm>
                <a:off x="3981103" y="3688333"/>
                <a:ext cx="2592288" cy="907083"/>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4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3688333"/>
                <a:ext cx="2592288" cy="907083"/>
              </a:xfrm>
              <a:prstGeom prst="rect">
                <a:avLst/>
              </a:prstGeom>
              <a:blipFill>
                <a:blip r:embed="rId5"/>
                <a:stretch>
                  <a:fillRect b="-1389"/>
                </a:stretch>
              </a:blipFill>
            </p:spPr>
            <p:txBody>
              <a:bodyPr/>
              <a:lstStyle/>
              <a:p>
                <a:r>
                  <a:rPr lang="zh-CN" altLang="en-US">
                    <a:noFill/>
                  </a:rPr>
                  <a:t> </a:t>
                </a:r>
              </a:p>
            </p:txBody>
          </p:sp>
        </mc:Fallback>
      </mc:AlternateContent>
      <p:sp>
        <p:nvSpPr>
          <p:cNvPr id="26" name="TextBox 27"/>
          <p:cNvSpPr txBox="1"/>
          <p:nvPr/>
        </p:nvSpPr>
        <p:spPr>
          <a:xfrm>
            <a:off x="9669735" y="38843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7"/>
              <p:cNvSpPr txBox="1"/>
              <p:nvPr/>
            </p:nvSpPr>
            <p:spPr>
              <a:xfrm>
                <a:off x="3621063" y="4498221"/>
                <a:ext cx="3528392" cy="90580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r>
                  <a:rPr lang="zh-CN" altLang="en-US" sz="2400" i="1"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a:rPr lang="en-US" altLang="zh-CN" sz="2400" i="1">
                            <a:latin typeface="Cambria Math" panose="02040503050406030204" pitchFamily="18" charset="0"/>
                            <a:ea typeface="Cambria Math" panose="02040503050406030204" pitchFamily="18" charset="0"/>
                          </a:rPr>
                          <m:t>𝐴</m:t>
                        </m:r>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up>
                            <m:r>
                              <a:rPr lang="en-US" altLang="zh-CN" sz="2400">
                                <a:latin typeface="Cambria Math" panose="02040503050406030204" pitchFamily="18" charset="0"/>
                                <a:ea typeface="Cambria Math" panose="02040503050406030204" pitchFamily="18" charset="0"/>
                              </a:rPr>
                              <m:t>2</m:t>
                            </m:r>
                          </m:sup>
                        </m:sSubSup>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3621063" y="4498221"/>
                <a:ext cx="3528392" cy="905800"/>
              </a:xfrm>
              <a:prstGeom prst="rect">
                <a:avLst/>
              </a:prstGeom>
              <a:blipFill>
                <a:blip r:embed="rId6"/>
                <a:stretch>
                  <a:fillRect/>
                </a:stretch>
              </a:blipFill>
            </p:spPr>
            <p:txBody>
              <a:bodyPr/>
              <a:lstStyle/>
              <a:p>
                <a:r>
                  <a:rPr lang="zh-CN" altLang="en-US">
                    <a:noFill/>
                  </a:rPr>
                  <a:t> </a:t>
                </a:r>
              </a:p>
            </p:txBody>
          </p:sp>
        </mc:Fallback>
      </mc:AlternateContent>
      <p:sp>
        <p:nvSpPr>
          <p:cNvPr id="25" name="TextBox 27"/>
          <p:cNvSpPr txBox="1"/>
          <p:nvPr/>
        </p:nvSpPr>
        <p:spPr>
          <a:xfrm>
            <a:off x="9669735" y="476845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B9B055F4-D29D-4585-8C25-E36E4C7DBC9C}"/>
              </a:ext>
            </a:extLst>
          </p:cNvPr>
          <p:cNvSpPr/>
          <p:nvPr/>
        </p:nvSpPr>
        <p:spPr>
          <a:xfrm>
            <a:off x="2972991" y="1960141"/>
            <a:ext cx="5328592" cy="100811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E8A818C-BDA7-458D-A78B-D380BF2E8874}"/>
              </a:ext>
            </a:extLst>
          </p:cNvPr>
          <p:cNvSpPr/>
          <p:nvPr/>
        </p:nvSpPr>
        <p:spPr>
          <a:xfrm>
            <a:off x="3333031" y="3832349"/>
            <a:ext cx="3744416" cy="166695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7">
            <a:extLst>
              <a:ext uri="{FF2B5EF4-FFF2-40B4-BE49-F238E27FC236}">
                <a16:creationId xmlns:a16="http://schemas.microsoft.com/office/drawing/2014/main" id="{BE5E76E5-A149-E797-294A-FA28287BB768}"/>
              </a:ext>
            </a:extLst>
          </p:cNvPr>
          <p:cNvSpPr txBox="1"/>
          <p:nvPr/>
        </p:nvSpPr>
        <p:spPr>
          <a:xfrm>
            <a:off x="837828" y="5720393"/>
            <a:ext cx="10873208" cy="52402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扩展开来，如果</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，则两个关系式又有怎样的形式？</a:t>
            </a:r>
          </a:p>
        </p:txBody>
      </p:sp>
    </p:spTree>
    <p:extLst>
      <p:ext uri="{BB962C8B-B14F-4D97-AF65-F5344CB8AC3E}">
        <p14:creationId xmlns:p14="http://schemas.microsoft.com/office/powerpoint/2010/main" val="14570514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19" grpId="0"/>
      <p:bldP spid="22" grpId="0"/>
      <p:bldP spid="24" grpId="0"/>
      <p:bldP spid="26" grpId="0"/>
      <p:bldP spid="14" grpId="0"/>
      <p:bldP spid="25" grpId="0"/>
      <p:bldP spid="2" grpId="0" animBg="1"/>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168053"/>
            <a:ext cx="698477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如果考虑</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级数展开式中的线性项及二次项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 </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69735" y="238574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3739599"/>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以式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为传感器的特性使用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时，其相对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非线性误差</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2726243" y="4935236"/>
                <a:ext cx="5791364" cy="1121437"/>
              </a:xfrm>
              <a:prstGeom prst="rect">
                <a:avLst/>
              </a:prstGeom>
              <a:noFill/>
            </p:spPr>
            <p:txBody>
              <a:bodyPr wrap="square" lIns="96433" tIns="48216" rIns="96433" bIns="48216" rtlCol="0">
                <a:spAutoFit/>
              </a:bodyPr>
              <a:lstStyle/>
              <a:p>
                <a:pPr indent="531719">
                  <a:lnSpc>
                    <a:spcPct val="150000"/>
                  </a:lnSpc>
                </a:pPr>
                <a:r>
                  <a:rPr lang="en-US" altLang="zh-CN" sz="2400" i="1" dirty="0" err="1">
                    <a:latin typeface="Cambria Math" panose="02040503050406030204" pitchFamily="18" charset="0"/>
                    <a:ea typeface="Cambria Math" panose="02040503050406030204" pitchFamily="18" charset="0"/>
                  </a:rPr>
                  <a:t>e</a:t>
                </a:r>
                <a:r>
                  <a:rPr lang="en-US" altLang="zh-CN" sz="2400" baseline="-25000" dirty="0" err="1">
                    <a:latin typeface="Cambria Math" panose="02040503050406030204" pitchFamily="18" charset="0"/>
                    <a:ea typeface="Cambria Math" panose="02040503050406030204" pitchFamily="18" charset="0"/>
                  </a:rPr>
                  <a:t>f</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d>
                          <m:dPr>
                            <m:begChr m:val="|"/>
                            <m:endChr m:val="|"/>
                            <m:ctrlPr>
                              <a:rPr lang="zh-CN" altLang="zh-CN" sz="2400" i="1">
                                <a:latin typeface="Cambria Math" panose="02040503050406030204" pitchFamily="18" charset="0"/>
                              </a:rPr>
                            </m:ctrlPr>
                          </m:dPr>
                          <m:e>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sSup>
                              <m:sSupPr>
                                <m:ctrlPr>
                                  <a:rPr lang="zh-CN" altLang="zh-CN" sz="2400" i="1">
                                    <a:latin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e>
                              <m:sup>
                                <m:r>
                                  <a:rPr lang="en-US" altLang="zh-CN" sz="2400">
                                    <a:latin typeface="Cambria Math" panose="02040503050406030204" pitchFamily="18" charset="0"/>
                                    <a:ea typeface="Cambria Math" panose="02040503050406030204" pitchFamily="18" charset="0"/>
                                  </a:rPr>
                                  <m:t>2</m:t>
                                </m:r>
                              </m:sup>
                            </m:sSup>
                          </m:e>
                        </m:d>
                      </m:num>
                      <m:den>
                        <m:d>
                          <m:dPr>
                            <m:begChr m:val="|"/>
                            <m:endChr m:val="|"/>
                            <m:ctrlPr>
                              <a:rPr lang="zh-CN" altLang="zh-CN" sz="2400" i="1">
                                <a:latin typeface="Cambria Math" panose="02040503050406030204" pitchFamily="18" charset="0"/>
                              </a:rPr>
                            </m:ctrlPr>
                          </m:dPr>
                          <m:e>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e>
                        </m:d>
                      </m:den>
                    </m:f>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100</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e>
                    </m:d>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100</a:t>
                </a:r>
                <a:r>
                  <a:rPr lang="en-US" altLang="zh-CN" sz="2400" i="1" dirty="0">
                    <a:latin typeface="Cambria Math" panose="02040503050406030204" pitchFamily="18" charset="0"/>
                    <a:ea typeface="Cambria Math" panose="02040503050406030204" pitchFamily="18" charset="0"/>
                  </a:rPr>
                  <a:t>%</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2726243" y="4935236"/>
                <a:ext cx="5791364" cy="1121437"/>
              </a:xfrm>
              <a:prstGeom prst="rect">
                <a:avLst/>
              </a:prstGeom>
              <a:blipFill>
                <a:blip r:embed="rId4"/>
                <a:stretch>
                  <a:fillRect/>
                </a:stretch>
              </a:blipFill>
            </p:spPr>
            <p:txBody>
              <a:bodyPr/>
              <a:lstStyle/>
              <a:p>
                <a:r>
                  <a:rPr lang="zh-CN" altLang="en-US">
                    <a:noFill/>
                  </a:rPr>
                  <a:t> </a:t>
                </a:r>
              </a:p>
            </p:txBody>
          </p:sp>
        </mc:Fallback>
      </mc:AlternateContent>
      <p:sp>
        <p:nvSpPr>
          <p:cNvPr id="26" name="TextBox 27"/>
          <p:cNvSpPr txBox="1"/>
          <p:nvPr/>
        </p:nvSpPr>
        <p:spPr>
          <a:xfrm>
            <a:off x="9669735" y="5252536"/>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974133" y="2205250"/>
                <a:ext cx="2887290" cy="907788"/>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smtClean="0">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
                      <m:dPr>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e>
                    </m:d>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974133" y="2205250"/>
                <a:ext cx="2887290" cy="907788"/>
              </a:xfrm>
              <a:prstGeom prst="rect">
                <a:avLst/>
              </a:prstGeom>
              <a:blipFill>
                <a:blip r:embed="rId5"/>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AB48C9B6-7CF6-4C8E-A3AF-FB8FDEEEED18}"/>
              </a:ext>
            </a:extLst>
          </p:cNvPr>
          <p:cNvSpPr/>
          <p:nvPr/>
        </p:nvSpPr>
        <p:spPr>
          <a:xfrm>
            <a:off x="3981103" y="2176165"/>
            <a:ext cx="3024336" cy="108012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8FC14842-531D-4782-9325-1E39BA3AA898}"/>
              </a:ext>
            </a:extLst>
          </p:cNvPr>
          <p:cNvSpPr/>
          <p:nvPr/>
        </p:nvSpPr>
        <p:spPr>
          <a:xfrm>
            <a:off x="3117007" y="4984477"/>
            <a:ext cx="5328592" cy="1083352"/>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758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2"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676847" y="2232654"/>
            <a:ext cx="8956934" cy="307511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由上讨论可知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变极距型电容传感器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只有在</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Δδ</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小测量范围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时，才有近似的线性输出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与初始极距的平方成正比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，故可用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的办法来提高灵敏度。</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的减小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会导致</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非线性误差增大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过小还可能</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引起电容器击穿或短路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。为此，极板间可采用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高介电常数的材料</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作介质。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矩形 8"/>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388906763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696"/>
            <a:ext cx="5812028" cy="723126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05439"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823403"/>
            <a:ext cx="5328592"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变面积型电容传感器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原理、结构如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所示，它与变极距型不同的是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被测量通过动极板移动，引起两极板有效覆盖面积</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改变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，从而得到电容的变化。</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设动极板相对定极板沿长度</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方向平移</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，则电容为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505222" y="1717734"/>
            <a:ext cx="4708129"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变面积型电容传感器</a:t>
            </a:r>
          </a:p>
        </p:txBody>
      </p:sp>
      <p:sp>
        <p:nvSpPr>
          <p:cNvPr id="12" name="TextBox 11"/>
          <p:cNvSpPr txBox="1"/>
          <p:nvPr/>
        </p:nvSpPr>
        <p:spPr>
          <a:xfrm>
            <a:off x="7228664" y="577656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3-8</a:t>
            </a:r>
            <a:r>
              <a:rPr lang="zh-CN" altLang="en-US" sz="1500" b="1" dirty="0">
                <a:latin typeface="+mn-ea"/>
              </a:rPr>
              <a:t>　变面积型电容传感器原理图</a:t>
            </a:r>
            <a:endParaRPr lang="en-US" altLang="zh-CN" sz="1500" b="1" dirty="0">
              <a:latin typeface="+mn-ea"/>
            </a:endParaRPr>
          </a:p>
        </p:txBody>
      </p:sp>
      <p:pic>
        <p:nvPicPr>
          <p:cNvPr id="13" name="3z8.jpg" descr="id:2147484794;FounderCES"/>
          <p:cNvPicPr>
            <a:picLocks noChangeAspect="1"/>
          </p:cNvPicPr>
          <p:nvPr/>
        </p:nvPicPr>
        <p:blipFill>
          <a:blip r:embed="rId4">
            <a:clrChange>
              <a:clrFrom>
                <a:srgbClr val="FFFFFF"/>
              </a:clrFrom>
              <a:clrTo>
                <a:srgbClr val="FFFFFF">
                  <a:alpha val="0"/>
                </a:srgbClr>
              </a:clrTo>
            </a:clrChange>
          </a:blip>
          <a:stretch>
            <a:fillRect/>
          </a:stretch>
        </p:blipFill>
        <p:spPr>
          <a:xfrm>
            <a:off x="6285359" y="2050669"/>
            <a:ext cx="5903901" cy="3437864"/>
          </a:xfrm>
          <a:prstGeom prst="rect">
            <a:avLst/>
          </a:prstGeom>
        </p:spPr>
      </p:pic>
      <p:sp>
        <p:nvSpPr>
          <p:cNvPr id="2" name="矩形: 对角圆角 1">
            <a:extLst>
              <a:ext uri="{FF2B5EF4-FFF2-40B4-BE49-F238E27FC236}">
                <a16:creationId xmlns:a16="http://schemas.microsoft.com/office/drawing/2014/main" id="{F149FFCA-02AC-48F3-8BFB-EC5E81123920}"/>
              </a:ext>
            </a:extLst>
          </p:cNvPr>
          <p:cNvSpPr/>
          <p:nvPr/>
        </p:nvSpPr>
        <p:spPr>
          <a:xfrm>
            <a:off x="837828" y="2896245"/>
            <a:ext cx="5303515" cy="2520280"/>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731257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2878196"/>
            <a:ext cx="9361040" cy="65137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400" i="1" dirty="0"/>
              <a:t> </a:t>
            </a:r>
            <a:r>
              <a:rPr lang="en-US" altLang="zh-CN" sz="2400" i="1" dirty="0">
                <a:solidFill>
                  <a:srgbClr val="FF0000"/>
                </a:solidFill>
                <a:latin typeface="Cambria Math" panose="02040503050406030204" pitchFamily="18" charset="0"/>
                <a:ea typeface="Cambria Math" panose="02040503050406030204" pitchFamily="18" charset="0"/>
              </a:rPr>
              <a:t>C</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=ε</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ε</a:t>
            </a:r>
            <a:r>
              <a:rPr lang="en-US" altLang="zh-CN" sz="2400" baseline="-25000" dirty="0">
                <a:solidFill>
                  <a:srgbClr val="FF0000"/>
                </a:solidFill>
                <a:latin typeface="Cambria Math" panose="02040503050406030204" pitchFamily="18" charset="0"/>
                <a:ea typeface="Cambria Math" panose="02040503050406030204" pitchFamily="18" charset="0"/>
              </a:rPr>
              <a:t>r</a:t>
            </a:r>
            <a:r>
              <a:rPr lang="en-US" altLang="zh-CN" sz="2400" i="1" dirty="0">
                <a:solidFill>
                  <a:srgbClr val="FF0000"/>
                </a:solidFill>
                <a:latin typeface="Cambria Math" panose="02040503050406030204" pitchFamily="18" charset="0"/>
                <a:ea typeface="Cambria Math" panose="02040503050406030204" pitchFamily="18" charset="0"/>
              </a:rPr>
              <a:t>l</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b</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en-US" altLang="zh-CN" sz="2400" i="1" dirty="0">
                <a:solidFill>
                  <a:srgbClr val="FF0000"/>
                </a:solidFill>
                <a:latin typeface="Cambria Math" panose="02040503050406030204" pitchFamily="18" charset="0"/>
                <a:ea typeface="Cambria Math" panose="02040503050406030204" pitchFamily="18" charset="0"/>
              </a:rPr>
              <a:t>/δ</a:t>
            </a:r>
            <a:r>
              <a:rPr lang="en-US" altLang="zh-CN" sz="2400" baseline="-25000" dirty="0">
                <a:solidFill>
                  <a:srgbClr val="FF0000"/>
                </a:solidFill>
                <a:latin typeface="Cambria Math" panose="02040503050406030204" pitchFamily="18" charset="0"/>
                <a:ea typeface="Cambria Math" panose="02040503050406030204" pitchFamily="18" charset="0"/>
              </a:rPr>
              <a:t>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为初始电容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。电容的相对变化量为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04697" y="136410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5055050"/>
            <a:ext cx="10873208"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很明显，这种传感器的输出特性呈线性。因而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其量程不受线性范围的限制，适合于测量较大的直线位移和角位移。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它的灵敏度为</a:t>
            </a:r>
          </a:p>
        </p:txBody>
      </p:sp>
      <mc:AlternateContent xmlns:mc="http://schemas.openxmlformats.org/markup-compatibility/2006" xmlns:a14="http://schemas.microsoft.com/office/drawing/2010/main">
        <mc:Choice Requires="a14">
          <p:sp>
            <p:nvSpPr>
              <p:cNvPr id="24" name="TextBox 17"/>
              <p:cNvSpPr txBox="1"/>
              <p:nvPr/>
            </p:nvSpPr>
            <p:spPr>
              <a:xfrm>
                <a:off x="3621063" y="3794493"/>
                <a:ext cx="1944216" cy="895990"/>
              </a:xfrm>
              <a:prstGeom prst="rect">
                <a:avLst/>
              </a:prstGeom>
              <a:noFill/>
            </p:spPr>
            <p:txBody>
              <a:bodyPr wrap="square" lIns="96433" tIns="48216" rIns="96433" bIns="48216" rtlCol="0">
                <a:spAutoFit/>
              </a:bodyPr>
              <a:lstStyle/>
              <a:p>
                <a:pPr indent="531719">
                  <a:lnSpc>
                    <a:spcPct val="150000"/>
                  </a:lnSpc>
                </a:pPr>
                <a:r>
                  <a:rPr lang="zh-CN" altLang="zh-CN" sz="2400" dirty="0">
                    <a:latin typeface="Cambria Math" panose="02040503050406030204" pitchFamily="18" charset="0"/>
                  </a:rPr>
                  <a:t> </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a:latin typeface="Cambria Math" panose="02040503050406030204" pitchFamily="18" charset="0"/>
                                <a:ea typeface="Cambria Math" panose="02040503050406030204" pitchFamily="18" charset="0"/>
                              </a:rPr>
                              <m:t>0</m:t>
                            </m:r>
                          </m:sub>
                        </m:sSub>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621063" y="3794493"/>
                <a:ext cx="1944216" cy="895990"/>
              </a:xfrm>
              <a:prstGeom prst="rect">
                <a:avLst/>
              </a:prstGeom>
              <a:blipFill>
                <a:blip r:embed="rId4"/>
                <a:stretch>
                  <a:fillRect/>
                </a:stretch>
              </a:blipFill>
            </p:spPr>
            <p:txBody>
              <a:bodyPr/>
              <a:lstStyle/>
              <a:p>
                <a:r>
                  <a:rPr lang="zh-CN" altLang="en-US">
                    <a:noFill/>
                  </a:rPr>
                  <a:t> </a:t>
                </a:r>
              </a:p>
            </p:txBody>
          </p:sp>
        </mc:Fallback>
      </mc:AlternateContent>
      <p:sp>
        <p:nvSpPr>
          <p:cNvPr id="26" name="TextBox 27"/>
          <p:cNvSpPr txBox="1"/>
          <p:nvPr/>
        </p:nvSpPr>
        <p:spPr>
          <a:xfrm>
            <a:off x="9669735" y="397636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044999" y="1096045"/>
                <a:ext cx="3816424" cy="1073410"/>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C=C</a:t>
                </a:r>
                <a:r>
                  <a:rPr lang="en-US" altLang="zh-CN" sz="2400" baseline="-25000" dirty="0">
                    <a:latin typeface="Cambria Math" panose="02040503050406030204" pitchFamily="18" charset="0"/>
                    <a:ea typeface="Cambria Math" panose="02040503050406030204" pitchFamily="18" charset="0"/>
                  </a:rPr>
                  <a:t>0</a:t>
                </a:r>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C=</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ea typeface="Cambria Math" panose="02040503050406030204" pitchFamily="18" charset="0"/>
                              </a:rPr>
                              <m:t>𝑟</m:t>
                            </m:r>
                          </m:sub>
                        </m:sSub>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044999" y="1096045"/>
                <a:ext cx="3816424" cy="1073410"/>
              </a:xfrm>
              <a:prstGeom prst="rect">
                <a:avLst/>
              </a:prstGeom>
              <a:blipFill>
                <a:blip r:embed="rId5"/>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997E4EBD-1F2A-4FD7-837F-55748C8F989B}"/>
              </a:ext>
            </a:extLst>
          </p:cNvPr>
          <p:cNvSpPr/>
          <p:nvPr/>
        </p:nvSpPr>
        <p:spPr>
          <a:xfrm>
            <a:off x="3405039" y="1170102"/>
            <a:ext cx="3384376" cy="107807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428DCC73-244B-43FA-AB49-4D9FBC4B6C38}"/>
              </a:ext>
            </a:extLst>
          </p:cNvPr>
          <p:cNvSpPr/>
          <p:nvPr/>
        </p:nvSpPr>
        <p:spPr>
          <a:xfrm>
            <a:off x="3765079" y="3904357"/>
            <a:ext cx="1800200" cy="93610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97058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00783" y="3006035"/>
            <a:ext cx="612068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须指出，上述讨论只在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初始极距</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δ0</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精确保持不变时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成立，否则将导致测量误差。为减小这种影响，可以使用图中所示中间极移动的结构。</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变面积型电容传感器与变极距型相比，</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灵敏度较低</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。因此，在实际应用中，常采用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差动式结构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，以提高灵敏度。</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8949655" y="1600101"/>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2036887" y="1240061"/>
                <a:ext cx="3528392" cy="891887"/>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S=</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𝐶</m:t>
                        </m:r>
                      </m:num>
                      <m:den>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𝑙</m:t>
                        </m:r>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a:latin typeface="Cambria Math" panose="02040503050406030204" pitchFamily="18" charset="0"/>
                                <a:ea typeface="Cambria Math" panose="02040503050406030204" pitchFamily="18" charset="0"/>
                              </a:rPr>
                              <m:t>0</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m:rPr>
                                <m:sty m:val="p"/>
                              </m:rPr>
                              <a:rPr lang="en-US" altLang="zh-CN" sz="2400">
                                <a:latin typeface="Cambria Math" panose="02040503050406030204" pitchFamily="18" charset="0"/>
                                <a:ea typeface="Cambria Math" panose="02040503050406030204" pitchFamily="18" charset="0"/>
                              </a:rPr>
                              <m:t>r</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2036887" y="1240061"/>
                <a:ext cx="3528392" cy="891887"/>
              </a:xfrm>
              <a:prstGeom prst="rect">
                <a:avLst/>
              </a:prstGeom>
              <a:blipFill>
                <a:blip r:embed="rId4"/>
                <a:stretch>
                  <a:fillRect/>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68D7AC0C-901F-4B85-9778-6526F91C536F}"/>
              </a:ext>
            </a:extLst>
          </p:cNvPr>
          <p:cNvSpPr/>
          <p:nvPr/>
        </p:nvSpPr>
        <p:spPr>
          <a:xfrm>
            <a:off x="2252911" y="1277917"/>
            <a:ext cx="2232248" cy="98930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535" y="3472309"/>
            <a:ext cx="3914775" cy="2905125"/>
          </a:xfrm>
          <a:prstGeom prst="rect">
            <a:avLst/>
          </a:prstGeom>
          <a:noFill/>
          <a:ln>
            <a:noFill/>
          </a:ln>
        </p:spPr>
      </p:pic>
    </p:spTree>
    <p:extLst>
      <p:ext uri="{BB962C8B-B14F-4D97-AF65-F5344CB8AC3E}">
        <p14:creationId xmlns:p14="http://schemas.microsoft.com/office/powerpoint/2010/main" val="2750691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500"/>
                            </p:stCondLst>
                            <p:childTnLst>
                              <p:par>
                                <p:cTn id="26" presetID="16" presetClass="entr" presetSubtype="37"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out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312069"/>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676847" y="2648753"/>
            <a:ext cx="5112568"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电感式传感器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把被测量变化转换成线圈自感或互感变化的装置。利用磁场作媒介或利用铁磁体的转换性能，使线圈绕组自感系数或互感系数变化是这类传感器的基本特征。电感式传感器结构简单、输出功率大、输出阻抗小、抗干扰能力强，但它的动态响应慢，不宜作快速动态测试。</a:t>
            </a:r>
          </a:p>
        </p:txBody>
      </p:sp>
      <p:sp>
        <p:nvSpPr>
          <p:cNvPr id="19" name="TextBox 18"/>
          <p:cNvSpPr txBox="1"/>
          <p:nvPr/>
        </p:nvSpPr>
        <p:spPr>
          <a:xfrm>
            <a:off x="1266176" y="1337539"/>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二、电感式传感器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552ACD51-35CA-4C5A-814E-6AB1767DC8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9495" y="2960652"/>
            <a:ext cx="4620674" cy="2887921"/>
          </a:xfrm>
          <a:prstGeom prst="rect">
            <a:avLst/>
          </a:prstGeom>
        </p:spPr>
      </p:pic>
      <p:sp>
        <p:nvSpPr>
          <p:cNvPr id="4" name="矩形 3">
            <a:extLst>
              <a:ext uri="{FF2B5EF4-FFF2-40B4-BE49-F238E27FC236}">
                <a16:creationId xmlns:a16="http://schemas.microsoft.com/office/drawing/2014/main" id="{987D681F-496B-413D-B95C-39C99D9FFE6F}"/>
              </a:ext>
            </a:extLst>
          </p:cNvPr>
          <p:cNvSpPr/>
          <p:nvPr/>
        </p:nvSpPr>
        <p:spPr>
          <a:xfrm>
            <a:off x="7509495" y="2946059"/>
            <a:ext cx="4608512" cy="29025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对角圆角 4">
            <a:extLst>
              <a:ext uri="{FF2B5EF4-FFF2-40B4-BE49-F238E27FC236}">
                <a16:creationId xmlns:a16="http://schemas.microsoft.com/office/drawing/2014/main" id="{FCAE823B-35C6-460B-A929-151BC10C811E}"/>
              </a:ext>
            </a:extLst>
          </p:cNvPr>
          <p:cNvSpPr/>
          <p:nvPr/>
        </p:nvSpPr>
        <p:spPr>
          <a:xfrm>
            <a:off x="1676847" y="2680221"/>
            <a:ext cx="5040560" cy="3672408"/>
          </a:xfrm>
          <a:prstGeom prst="round2Diag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29647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853907"/>
            <a:ext cx="756084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由物理学磁路知识，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线圈的自感系数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880021"/>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自感式传感器原理</a:t>
            </a:r>
          </a:p>
        </p:txBody>
      </p:sp>
      <p:sp>
        <p:nvSpPr>
          <p:cNvPr id="19" name="TextBox 17"/>
          <p:cNvSpPr txBox="1"/>
          <p:nvPr/>
        </p:nvSpPr>
        <p:spPr>
          <a:xfrm>
            <a:off x="2468936" y="2357963"/>
            <a:ext cx="2592288" cy="592189"/>
          </a:xfrm>
          <a:prstGeom prst="rect">
            <a:avLst/>
          </a:prstGeom>
          <a:noFill/>
        </p:spPr>
        <p:txBody>
          <a:bodyPr wrap="square" lIns="96433" tIns="48216" rIns="96433" bIns="48216" rtlCol="0">
            <a:spAutoFit/>
          </a:bodyPr>
          <a:lstStyle/>
          <a:p>
            <a:pPr indent="531719">
              <a:lnSpc>
                <a:spcPct val="150000"/>
              </a:lnSpc>
            </a:pPr>
            <a:r>
              <a:rPr lang="en-US" altLang="zh-CN" sz="2400" b="1" i="1" dirty="0">
                <a:latin typeface="Cambria Math" panose="02040503050406030204" pitchFamily="18" charset="0"/>
                <a:ea typeface="Cambria Math" panose="02040503050406030204" pitchFamily="18" charset="0"/>
              </a:rPr>
              <a:t>L=W</a:t>
            </a:r>
            <a:r>
              <a:rPr lang="zh-CN" altLang="en-US" sz="2400" b="1" i="1" dirty="0">
                <a:latin typeface="Cambria Math" panose="02040503050406030204" pitchFamily="18" charset="0"/>
                <a:ea typeface="Cambria Math" panose="02040503050406030204" pitchFamily="18" charset="0"/>
              </a:rPr>
              <a:t> </a:t>
            </a:r>
            <a:r>
              <a:rPr lang="en-US" altLang="zh-CN" sz="2400" b="1" baseline="30000" dirty="0">
                <a:latin typeface="Cambria Math" panose="02040503050406030204" pitchFamily="18" charset="0"/>
                <a:ea typeface="Cambria Math" panose="02040503050406030204" pitchFamily="18" charset="0"/>
              </a:rPr>
              <a:t>2</a:t>
            </a:r>
            <a:r>
              <a:rPr lang="en-US" altLang="zh-CN" sz="2400" b="1" i="1" dirty="0">
                <a:latin typeface="Cambria Math" panose="02040503050406030204" pitchFamily="18" charset="0"/>
                <a:ea typeface="Cambria Math" panose="02040503050406030204" pitchFamily="18" charset="0"/>
              </a:rPr>
              <a:t>/R</a:t>
            </a:r>
            <a:r>
              <a:rPr lang="en-US" altLang="zh-CN" sz="2400" b="1" baseline="-25000" dirty="0">
                <a:latin typeface="Cambria Math" panose="02040503050406030204" pitchFamily="18" charset="0"/>
                <a:ea typeface="Cambria Math" panose="02040503050406030204" pitchFamily="18" charset="0"/>
              </a:rPr>
              <a:t>M</a:t>
            </a:r>
            <a:endParaRPr lang="zh-CN" altLang="en-US" sz="2400" b="1"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22" name="TextBox 27"/>
          <p:cNvSpPr txBox="1"/>
          <p:nvPr/>
        </p:nvSpPr>
        <p:spPr>
          <a:xfrm>
            <a:off x="4557167" y="240999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TextBox 17"/>
          <p:cNvSpPr txBox="1"/>
          <p:nvPr/>
        </p:nvSpPr>
        <p:spPr>
          <a:xfrm>
            <a:off x="884759" y="3078043"/>
            <a:ext cx="5112568"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线圈匝数</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磁路总磁阻。</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所示，当铁心与衔铁之间有一很小空气隙</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时，可以认为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气隙间磁场是均匀的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，磁路是封闭的。不考虑磁路损失时，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总磁阻为</a:t>
            </a:r>
          </a:p>
        </p:txBody>
      </p:sp>
      <p:pic>
        <p:nvPicPr>
          <p:cNvPr id="28" name="3z9.jpg" descr="id:2147484808;FounderCES"/>
          <p:cNvPicPr/>
          <p:nvPr/>
        </p:nvPicPr>
        <p:blipFill>
          <a:blip r:embed="rId4">
            <a:clrChange>
              <a:clrFrom>
                <a:srgbClr val="FFFFFF"/>
              </a:clrFrom>
              <a:clrTo>
                <a:srgbClr val="FFFFFF">
                  <a:alpha val="0"/>
                </a:srgbClr>
              </a:clrTo>
            </a:clrChange>
          </a:blip>
          <a:stretch>
            <a:fillRect/>
          </a:stretch>
        </p:blipFill>
        <p:spPr>
          <a:xfrm>
            <a:off x="6429375" y="1672109"/>
            <a:ext cx="6125368" cy="4138843"/>
          </a:xfrm>
          <a:prstGeom prst="rect">
            <a:avLst/>
          </a:prstGeom>
        </p:spPr>
      </p:pic>
      <p:sp>
        <p:nvSpPr>
          <p:cNvPr id="29" name="TextBox 11"/>
          <p:cNvSpPr txBox="1"/>
          <p:nvPr/>
        </p:nvSpPr>
        <p:spPr>
          <a:xfrm>
            <a:off x="6868624" y="5920581"/>
            <a:ext cx="553741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3-9</a:t>
            </a:r>
            <a:r>
              <a:rPr lang="zh-CN" altLang="en-US" sz="1500" b="1" dirty="0">
                <a:latin typeface="+mn-ea"/>
              </a:rPr>
              <a:t>　自感式传感器原理图  </a:t>
            </a:r>
            <a:r>
              <a:rPr lang="en-US" altLang="zh-CN" sz="1500" b="1" dirty="0">
                <a:latin typeface="+mn-ea"/>
              </a:rPr>
              <a:t>a)</a:t>
            </a:r>
            <a:r>
              <a:rPr lang="zh-CN" altLang="en-US" sz="1500" b="1" dirty="0">
                <a:latin typeface="+mn-ea"/>
              </a:rPr>
              <a:t>气隙型　</a:t>
            </a:r>
            <a:r>
              <a:rPr lang="en-US" altLang="zh-CN" sz="1500" b="1" dirty="0">
                <a:latin typeface="+mn-ea"/>
              </a:rPr>
              <a:t>b)</a:t>
            </a:r>
            <a:r>
              <a:rPr lang="zh-CN" altLang="en-US" sz="1500" b="1" dirty="0">
                <a:latin typeface="+mn-ea"/>
              </a:rPr>
              <a:t>截面型</a:t>
            </a:r>
          </a:p>
          <a:p>
            <a:pPr algn="ctr">
              <a:lnSpc>
                <a:spcPct val="150000"/>
              </a:lnSpc>
            </a:pPr>
            <a:r>
              <a:rPr lang="en-US" altLang="zh-CN" sz="1500" b="1" dirty="0">
                <a:latin typeface="+mn-ea"/>
              </a:rPr>
              <a:t>1—</a:t>
            </a:r>
            <a:r>
              <a:rPr lang="zh-CN" altLang="en-US" sz="1500" b="1" dirty="0">
                <a:latin typeface="+mn-ea"/>
              </a:rPr>
              <a:t>线圈　</a:t>
            </a:r>
            <a:r>
              <a:rPr lang="en-US" altLang="zh-CN" sz="1500" b="1" dirty="0">
                <a:latin typeface="+mn-ea"/>
              </a:rPr>
              <a:t>2—</a:t>
            </a:r>
            <a:r>
              <a:rPr lang="zh-CN" altLang="en-US" sz="1500" b="1" dirty="0">
                <a:latin typeface="+mn-ea"/>
              </a:rPr>
              <a:t>铁心　</a:t>
            </a:r>
            <a:r>
              <a:rPr lang="en-US" altLang="zh-CN" sz="1500" b="1" dirty="0">
                <a:latin typeface="+mn-ea"/>
              </a:rPr>
              <a:t>3—</a:t>
            </a:r>
            <a:r>
              <a:rPr lang="zh-CN" altLang="en-US" sz="1500" b="1" dirty="0">
                <a:latin typeface="+mn-ea"/>
              </a:rPr>
              <a:t>衔铁 </a:t>
            </a:r>
            <a:r>
              <a:rPr lang="en-US" altLang="zh-CN" sz="1500" b="1" dirty="0">
                <a:latin typeface="+mn-ea"/>
              </a:rPr>
              <a:t>4—</a:t>
            </a:r>
            <a:r>
              <a:rPr lang="zh-CN" altLang="en-US" sz="1500" b="1" dirty="0">
                <a:latin typeface="+mn-ea"/>
              </a:rPr>
              <a:t>测杆　</a:t>
            </a:r>
            <a:r>
              <a:rPr lang="en-US" altLang="zh-CN" sz="1500" b="1" dirty="0">
                <a:latin typeface="+mn-ea"/>
              </a:rPr>
              <a:t>5—</a:t>
            </a:r>
            <a:r>
              <a:rPr lang="zh-CN" altLang="en-US" sz="1500" b="1" dirty="0">
                <a:latin typeface="+mn-ea"/>
              </a:rPr>
              <a:t>被测件</a:t>
            </a:r>
          </a:p>
        </p:txBody>
      </p:sp>
      <p:sp>
        <p:nvSpPr>
          <p:cNvPr id="2" name="矩形: 圆角 1">
            <a:extLst>
              <a:ext uri="{FF2B5EF4-FFF2-40B4-BE49-F238E27FC236}">
                <a16:creationId xmlns:a16="http://schemas.microsoft.com/office/drawing/2014/main" id="{20DD9472-BC33-4951-AC23-156EFEE67FA2}"/>
              </a:ext>
            </a:extLst>
          </p:cNvPr>
          <p:cNvSpPr/>
          <p:nvPr/>
        </p:nvSpPr>
        <p:spPr>
          <a:xfrm>
            <a:off x="752051" y="1853907"/>
            <a:ext cx="5533308" cy="478660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97935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9" grpId="0"/>
      <p:bldP spid="22" grpId="0"/>
      <p:bldP spid="24" grpId="0"/>
      <p:bldP spid="29" grpId="0"/>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5" name="TextBox 17"/>
              <p:cNvSpPr txBox="1"/>
              <p:nvPr/>
            </p:nvSpPr>
            <p:spPr>
              <a:xfrm>
                <a:off x="2828975" y="1150204"/>
                <a:ext cx="3240360" cy="1058855"/>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R</a:t>
                </a:r>
                <a:r>
                  <a:rPr lang="en-US" altLang="zh-CN" sz="2400" baseline="-25000" dirty="0">
                    <a:latin typeface="Cambria Math" panose="02040503050406030204" pitchFamily="18" charset="0"/>
                    <a:ea typeface="Cambria Math" panose="02040503050406030204" pitchFamily="18" charset="0"/>
                  </a:rPr>
                  <a:t>M</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limUpp>
                      <m:limUppPr>
                        <m:ctrlPr>
                          <a:rPr lang="zh-CN" altLang="zh-CN" sz="2400" i="1">
                            <a:latin typeface="Cambria Math" panose="02040503050406030204" pitchFamily="18" charset="0"/>
                          </a:rPr>
                        </m:ctrlPr>
                      </m:limUppPr>
                      <m:e>
                        <m:limLow>
                          <m:limLowPr>
                            <m:ctrlPr>
                              <a:rPr lang="zh-CN" altLang="zh-CN" sz="2400" i="1">
                                <a:latin typeface="Cambria Math" panose="02040503050406030204" pitchFamily="18" charset="0"/>
                              </a:rPr>
                            </m:ctrlPr>
                          </m:limLowPr>
                          <m:e>
                            <m:r>
                              <m:rPr>
                                <m:nor/>
                              </m:rPr>
                              <a:rPr lang="en-US" altLang="zh-CN" sz="2400">
                                <a:latin typeface="Cambria Math" panose="02040503050406030204" pitchFamily="18" charset="0"/>
                                <a:ea typeface="Cambria Math" panose="02040503050406030204" pitchFamily="18" charset="0"/>
                              </a:rPr>
                              <m:t>∑</m:t>
                            </m:r>
                          </m:e>
                          <m:lim>
                            <m:r>
                              <a:rPr lang="en-US" altLang="zh-CN" sz="2400" b="0" i="1">
                                <a:latin typeface="Cambria Math" panose="02040503050406030204" pitchFamily="18" charset="0"/>
                                <a:ea typeface="Cambria Math" panose="02040503050406030204" pitchFamily="18" charset="0"/>
                              </a:rPr>
                              <m:t>𝑖</m:t>
                            </m:r>
                            <m:r>
                              <a:rPr lang="en-US" altLang="zh-CN" sz="2400" b="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1</m:t>
                            </m:r>
                          </m:lim>
                        </m:limLow>
                      </m:e>
                      <m:lim>
                        <m:r>
                          <a:rPr lang="en-US" altLang="zh-CN" sz="2400" b="0" i="1">
                            <a:latin typeface="Cambria Math" panose="02040503050406030204" pitchFamily="18" charset="0"/>
                            <a:ea typeface="Cambria Math" panose="02040503050406030204" pitchFamily="18" charset="0"/>
                          </a:rPr>
                          <m:t>𝑛</m:t>
                        </m:r>
                      </m:lim>
                    </m:limUpp>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𝑙</m:t>
                            </m:r>
                          </m:e>
                          <m:sub>
                            <m:r>
                              <a:rPr lang="en-US" altLang="zh-CN" sz="2400" b="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𝜇</m:t>
                            </m:r>
                          </m:e>
                          <m:sub>
                            <m:r>
                              <a:rPr lang="en-US" altLang="zh-CN" sz="2400" b="0" i="1">
                                <a:latin typeface="Cambria Math" panose="02040503050406030204" pitchFamily="18" charset="0"/>
                                <a:ea typeface="Cambria Math" panose="02040503050406030204" pitchFamily="18" charset="0"/>
                              </a:rPr>
                              <m:t>𝑖</m:t>
                            </m:r>
                          </m:sub>
                        </m:s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𝑆</m:t>
                            </m:r>
                          </m:e>
                          <m:sub>
                            <m:r>
                              <a:rPr lang="en-US" altLang="zh-CN" sz="2400" b="0" i="1">
                                <a:latin typeface="Cambria Math" panose="02040503050406030204" pitchFamily="18" charset="0"/>
                                <a:ea typeface="Cambria Math" panose="02040503050406030204" pitchFamily="18" charset="0"/>
                              </a:rPr>
                              <m:t>𝑖</m:t>
                            </m:r>
                          </m:sub>
                        </m:sSub>
                      </m:den>
                    </m:f>
                  </m:oMath>
                </a14:m>
                <a:r>
                  <a:rPr lang="en-US" altLang="zh-CN" sz="2400" i="1" dirty="0">
                    <a:latin typeface="Cambria Math" panose="02040503050406030204" pitchFamily="18" charset="0"/>
                    <a:ea typeface="Cambria Math" panose="02040503050406030204" pitchFamily="18" charset="0"/>
                  </a:rPr>
                  <a:t>+</a:t>
                </a:r>
                <a:r>
                  <a:rPr lang="en-US" altLang="zh-CN" sz="2400" dirty="0">
                    <a:latin typeface="Cambria Math" panose="02040503050406030204" pitchFamily="18" charset="0"/>
                    <a:ea typeface="Cambria Math" panose="02040503050406030204" pitchFamily="18" charset="0"/>
                  </a:rPr>
                  <a:t>2</a:t>
                </a:r>
                <a14:m>
                  <m:oMath xmlns:m="http://schemas.openxmlformats.org/officeDocument/2006/math">
                    <m:f>
                      <m:fPr>
                        <m:ctrlPr>
                          <a:rPr lang="zh-CN" altLang="zh-CN" sz="2400" i="1">
                            <a:latin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𝜇</m:t>
                            </m:r>
                          </m:e>
                          <m:sub>
                            <m:r>
                              <a:rPr lang="en-US" altLang="zh-CN" sz="2400" b="0" i="1">
                                <a:latin typeface="Cambria Math" panose="02040503050406030204" pitchFamily="18" charset="0"/>
                                <a:ea typeface="Cambria Math" panose="02040503050406030204" pitchFamily="18" charset="0"/>
                              </a:rPr>
                              <m:t>0</m:t>
                            </m:r>
                          </m:sub>
                        </m:sSub>
                        <m:r>
                          <a:rPr lang="en-US" altLang="zh-CN" sz="2400" b="0" i="1">
                            <a:latin typeface="Cambria Math" panose="02040503050406030204" pitchFamily="18" charset="0"/>
                            <a:ea typeface="Cambria Math" panose="02040503050406030204" pitchFamily="18" charset="0"/>
                          </a:rPr>
                          <m:t>𝑆</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5" name="TextBox 17"/>
              <p:cNvSpPr txBox="1">
                <a:spLocks noRot="1" noChangeAspect="1" noMove="1" noResize="1" noEditPoints="1" noAdjustHandles="1" noChangeArrowheads="1" noChangeShapeType="1" noTextEdit="1"/>
              </p:cNvSpPr>
              <p:nvPr/>
            </p:nvSpPr>
            <p:spPr>
              <a:xfrm>
                <a:off x="2828975" y="1150204"/>
                <a:ext cx="3240360" cy="1058855"/>
              </a:xfrm>
              <a:prstGeom prst="rect">
                <a:avLst/>
              </a:prstGeom>
              <a:blipFill>
                <a:blip r:embed="rId4"/>
                <a:stretch>
                  <a:fillRect/>
                </a:stretch>
              </a:blipFill>
            </p:spPr>
            <p:txBody>
              <a:bodyPr/>
              <a:lstStyle/>
              <a:p>
                <a:r>
                  <a:rPr lang="zh-CN" altLang="en-US">
                    <a:noFill/>
                  </a:rPr>
                  <a:t> </a:t>
                </a:r>
              </a:p>
            </p:txBody>
          </p:sp>
        </mc:Fallback>
      </mc:AlternateContent>
      <p:sp>
        <p:nvSpPr>
          <p:cNvPr id="27" name="TextBox 27"/>
          <p:cNvSpPr txBox="1"/>
          <p:nvPr/>
        </p:nvSpPr>
        <p:spPr>
          <a:xfrm>
            <a:off x="7365479" y="1436112"/>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TextBox 17"/>
          <p:cNvSpPr txBox="1"/>
          <p:nvPr/>
        </p:nvSpPr>
        <p:spPr>
          <a:xfrm>
            <a:off x="1432881" y="2481870"/>
            <a:ext cx="8452878"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中，第一项为铁磁材料的磁阻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第二项为气隙的磁阻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铁磁材料各段长度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S</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相应段的截面积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err="1">
                <a:latin typeface="Cambria Math" panose="02040503050406030204" pitchFamily="18" charset="0"/>
                <a:ea typeface="Cambria Math" panose="02040503050406030204" pitchFamily="18" charset="0"/>
                <a:cs typeface="Times New Roman" panose="02020603050405020304" pitchFamily="18" charset="0"/>
              </a:rPr>
              <a:t>μ</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相应段的磁导率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气隙厚度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S</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气隙截面积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μ</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真空磁导率，空气磁导率近似等于真空磁导率。</a:t>
            </a:r>
          </a:p>
        </p:txBody>
      </p:sp>
      <p:sp>
        <p:nvSpPr>
          <p:cNvPr id="2" name="矩形: 圆角 1">
            <a:extLst>
              <a:ext uri="{FF2B5EF4-FFF2-40B4-BE49-F238E27FC236}">
                <a16:creationId xmlns:a16="http://schemas.microsoft.com/office/drawing/2014/main" id="{B6760C56-E9C5-49EE-86A3-7BEAF80C455E}"/>
              </a:ext>
            </a:extLst>
          </p:cNvPr>
          <p:cNvSpPr/>
          <p:nvPr/>
        </p:nvSpPr>
        <p:spPr>
          <a:xfrm>
            <a:off x="3117007" y="1150204"/>
            <a:ext cx="2808312" cy="1241985"/>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8626" y="803499"/>
            <a:ext cx="2425452" cy="2425452"/>
          </a:xfrm>
          <a:prstGeom prst="ellipse">
            <a:avLst/>
          </a:prstGeom>
          <a:ln>
            <a:noFill/>
          </a:ln>
          <a:effectLst>
            <a:softEdge rad="112500"/>
          </a:effectLst>
        </p:spPr>
      </p:pic>
      <p:pic>
        <p:nvPicPr>
          <p:cNvPr id="13" name="图片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6093" y="3616325"/>
            <a:ext cx="2650517" cy="2650517"/>
          </a:xfrm>
          <a:prstGeom prst="rect">
            <a:avLst/>
          </a:prstGeom>
        </p:spPr>
      </p:pic>
    </p:spTree>
    <p:extLst>
      <p:ext uri="{BB962C8B-B14F-4D97-AF65-F5344CB8AC3E}">
        <p14:creationId xmlns:p14="http://schemas.microsoft.com/office/powerpoint/2010/main" val="269976773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par>
                          <p:cTn id="25" fill="hold">
                            <p:stCondLst>
                              <p:cond delay="500"/>
                            </p:stCondLst>
                            <p:childTnLst>
                              <p:par>
                                <p:cTn id="26" presetID="14" presetClass="entr" presetSubtype="5"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vertical)">
                                      <p:cBhvr>
                                        <p:cTn id="28" dur="500"/>
                                        <p:tgtEl>
                                          <p:spTgt spid="12"/>
                                        </p:tgtEl>
                                      </p:cBhvr>
                                    </p:animEffect>
                                  </p:childTnLst>
                                </p:cTn>
                              </p:par>
                              <p:par>
                                <p:cTn id="29" presetID="14" presetClass="entr" presetSubtype="5"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6"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72791" y="1168053"/>
            <a:ext cx="1044116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考虑到铁磁材料的磁导率</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μ</a:t>
            </a:r>
            <a:r>
              <a:rPr lang="en-US" altLang="zh-CN" sz="21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比空气磁导率</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μ</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大得多，计算总磁阻时，式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中第一项可忽略不计，则</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9" name="TextBox 27"/>
          <p:cNvSpPr txBox="1"/>
          <p:nvPr/>
        </p:nvSpPr>
        <p:spPr>
          <a:xfrm>
            <a:off x="9669735" y="238574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7"/>
          <p:cNvSpPr txBox="1"/>
          <p:nvPr/>
        </p:nvSpPr>
        <p:spPr>
          <a:xfrm>
            <a:off x="838969" y="2962195"/>
            <a:ext cx="5374382"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此时线圈的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自感系数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mc:AlternateContent xmlns:mc="http://schemas.openxmlformats.org/markup-compatibility/2006" xmlns:a14="http://schemas.microsoft.com/office/drawing/2010/main">
        <mc:Choice Requires="a14">
          <p:sp>
            <p:nvSpPr>
              <p:cNvPr id="24" name="TextBox 17"/>
              <p:cNvSpPr txBox="1"/>
              <p:nvPr/>
            </p:nvSpPr>
            <p:spPr>
              <a:xfrm>
                <a:off x="4125119" y="3400301"/>
                <a:ext cx="2016224" cy="821546"/>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L=W</a:t>
                </a:r>
                <a:r>
                  <a:rPr lang="zh-CN" altLang="en-US" sz="2400" i="1" dirty="0">
                    <a:latin typeface="Cambria Math" panose="02040503050406030204" pitchFamily="18" charset="0"/>
                    <a:ea typeface="Cambria Math" panose="02040503050406030204" pitchFamily="18" charset="0"/>
                  </a:rPr>
                  <a:t> </a:t>
                </a:r>
                <a:r>
                  <a:rPr lang="en-US" altLang="zh-CN" sz="2400" baseline="30000" dirty="0">
                    <a:latin typeface="Cambria Math" panose="02040503050406030204" pitchFamily="18" charset="0"/>
                    <a:ea typeface="Cambria Math" panose="02040503050406030204" pitchFamily="18" charset="0"/>
                  </a:rPr>
                  <a:t>2</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𝑆</m:t>
                        </m:r>
                      </m:num>
                      <m:den>
                        <m:r>
                          <a:rPr lang="en-US" altLang="zh-CN" sz="240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4125119" y="3400301"/>
                <a:ext cx="2016224" cy="821546"/>
              </a:xfrm>
              <a:prstGeom prst="rect">
                <a:avLst/>
              </a:prstGeom>
              <a:blipFill>
                <a:blip r:embed="rId4"/>
                <a:stretch>
                  <a:fillRect b="-6061"/>
                </a:stretch>
              </a:blipFill>
            </p:spPr>
            <p:txBody>
              <a:bodyPr/>
              <a:lstStyle/>
              <a:p>
                <a:r>
                  <a:rPr lang="zh-CN" altLang="en-US">
                    <a:noFill/>
                  </a:rPr>
                  <a:t> </a:t>
                </a:r>
              </a:p>
            </p:txBody>
          </p:sp>
        </mc:Fallback>
      </mc:AlternateContent>
      <p:sp>
        <p:nvSpPr>
          <p:cNvPr id="26" name="TextBox 27"/>
          <p:cNvSpPr txBox="1"/>
          <p:nvPr/>
        </p:nvSpPr>
        <p:spPr>
          <a:xfrm>
            <a:off x="9669735" y="347230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(3-8)</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Box 17"/>
          <p:cNvSpPr txBox="1"/>
          <p:nvPr/>
        </p:nvSpPr>
        <p:spPr>
          <a:xfrm>
            <a:off x="3974133" y="2205250"/>
            <a:ext cx="2592288" cy="594113"/>
          </a:xfrm>
          <a:prstGeom prst="rect">
            <a:avLst/>
          </a:prstGeom>
          <a:noFill/>
        </p:spPr>
        <p:txBody>
          <a:bodyPr wrap="square" lIns="96433" tIns="48216" rIns="96433" bIns="48216" rtlCol="0">
            <a:spAutoFit/>
          </a:bodyPr>
          <a:lstStyle/>
          <a:p>
            <a:pPr indent="531719">
              <a:lnSpc>
                <a:spcPct val="150000"/>
              </a:lnSpc>
            </a:pPr>
            <a:r>
              <a:rPr lang="zh-CN" altLang="zh-CN" sz="2400" dirty="0">
                <a:latin typeface="Cambria Math" panose="02040503050406030204" pitchFamily="18" charset="0"/>
              </a:rPr>
              <a:t> </a:t>
            </a:r>
            <a:r>
              <a:rPr lang="en-US" altLang="zh-CN" sz="2400" i="1" dirty="0">
                <a:latin typeface="Cambria Math" panose="02040503050406030204" pitchFamily="18" charset="0"/>
                <a:ea typeface="Cambria Math" panose="02040503050406030204" pitchFamily="18" charset="0"/>
              </a:rPr>
              <a:t>R</a:t>
            </a:r>
            <a:r>
              <a:rPr lang="en-US" altLang="zh-CN" sz="2400" baseline="-25000" dirty="0">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≈2</a:t>
            </a:r>
            <a:r>
              <a:rPr lang="en-US" altLang="zh-CN" sz="2400" i="1" dirty="0">
                <a:latin typeface="Cambria Math" panose="02040503050406030204" pitchFamily="18" charset="0"/>
                <a:ea typeface="Cambria Math" panose="02040503050406030204" pitchFamily="18" charset="0"/>
              </a:rPr>
              <a:t>δ/μ</a:t>
            </a:r>
            <a:r>
              <a:rPr lang="en-US" altLang="zh-CN" sz="2400" baseline="-25000" dirty="0">
                <a:latin typeface="Cambria Math" panose="02040503050406030204" pitchFamily="18" charset="0"/>
                <a:ea typeface="Cambria Math" panose="02040503050406030204" pitchFamily="18" charset="0"/>
              </a:rPr>
              <a:t>0</a:t>
            </a:r>
            <a:r>
              <a:rPr lang="en-US" altLang="zh-CN" sz="2400" i="1" dirty="0">
                <a:latin typeface="Cambria Math" panose="02040503050406030204" pitchFamily="18" charset="0"/>
                <a:ea typeface="Cambria Math" panose="02040503050406030204" pitchFamily="18" charset="0"/>
              </a:rPr>
              <a:t>S</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4" name="TextBox 17"/>
          <p:cNvSpPr txBox="1"/>
          <p:nvPr/>
        </p:nvSpPr>
        <p:spPr>
          <a:xfrm>
            <a:off x="1028775" y="4408413"/>
            <a:ext cx="10354651"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可见，自感系数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与气隙厚度</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成反比，有非线性误差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自感系数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与截面积</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成正比，呈线性关系。</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另外利用某些铁磁材料的压磁效应改变磁导率，可设计成压磁式传感器。</a:t>
            </a:r>
          </a:p>
        </p:txBody>
      </p:sp>
      <p:sp>
        <p:nvSpPr>
          <p:cNvPr id="2" name="矩形: 圆角 1">
            <a:extLst>
              <a:ext uri="{FF2B5EF4-FFF2-40B4-BE49-F238E27FC236}">
                <a16:creationId xmlns:a16="http://schemas.microsoft.com/office/drawing/2014/main" id="{E2707848-FA92-44AF-AE18-49DE21E2E6FF}"/>
              </a:ext>
            </a:extLst>
          </p:cNvPr>
          <p:cNvSpPr/>
          <p:nvPr/>
        </p:nvSpPr>
        <p:spPr>
          <a:xfrm>
            <a:off x="4197127" y="2133242"/>
            <a:ext cx="2304256" cy="90701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5A6E4B73-2713-4F3D-8622-62213686FB4D}"/>
              </a:ext>
            </a:extLst>
          </p:cNvPr>
          <p:cNvSpPr/>
          <p:nvPr/>
        </p:nvSpPr>
        <p:spPr>
          <a:xfrm>
            <a:off x="4413151" y="3429386"/>
            <a:ext cx="1872208" cy="90701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85162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27" grpId="0"/>
      <p:bldP spid="14" grpId="0"/>
      <p:bldP spid="2"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8" name="图片 2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83997" y="2032149"/>
            <a:ext cx="3870430" cy="3096344"/>
          </a:xfrm>
          <a:prstGeom prst="rect">
            <a:avLst/>
          </a:prstGeom>
        </p:spPr>
      </p:pic>
      <p:pic>
        <p:nvPicPr>
          <p:cNvPr id="29" name="图片 28"/>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77447" y="2032149"/>
            <a:ext cx="4333475" cy="2881760"/>
          </a:xfrm>
          <a:prstGeom prst="rect">
            <a:avLst/>
          </a:prstGeom>
        </p:spPr>
      </p:pic>
    </p:spTree>
    <p:extLst>
      <p:ext uri="{BB962C8B-B14F-4D97-AF65-F5344CB8AC3E}">
        <p14:creationId xmlns:p14="http://schemas.microsoft.com/office/powerpoint/2010/main" val="374947110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172791" y="2136715"/>
            <a:ext cx="5040560" cy="2036366"/>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3-9a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变气隙式电感传感器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示意图。由式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气隙减少</a:t>
            </a:r>
            <a:r>
              <a:rPr lang="en-US" altLang="zh-CN" sz="2100" b="1" dirty="0" err="1">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时，使</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电感值</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增加</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取</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δ=0.1~0.5mm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。由此可得</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676848" y="880021"/>
            <a:ext cx="4320480"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变气隙式电感传感器</a:t>
            </a:r>
          </a:p>
        </p:txBody>
      </p:sp>
      <mc:AlternateContent xmlns:mc="http://schemas.openxmlformats.org/markup-compatibility/2006" xmlns:a14="http://schemas.microsoft.com/office/drawing/2010/main">
        <mc:Choice Requires="a14">
          <p:sp>
            <p:nvSpPr>
              <p:cNvPr id="25" name="TextBox 17"/>
              <p:cNvSpPr txBox="1"/>
              <p:nvPr/>
            </p:nvSpPr>
            <p:spPr>
              <a:xfrm>
                <a:off x="596727" y="4341768"/>
                <a:ext cx="5472608" cy="1888954"/>
              </a:xfrm>
              <a:prstGeom prst="rect">
                <a:avLst/>
              </a:prstGeom>
              <a:noFill/>
            </p:spPr>
            <p:txBody>
              <a:bodyPr wrap="square" lIns="96433" tIns="48216" rIns="96433" bIns="48216" rtlCol="0">
                <a:spAutoFit/>
              </a:bodyPr>
              <a:lstStyle/>
              <a:p>
                <a:pPr indent="531719">
                  <a:lnSpc>
                    <a:spcPct val="150000"/>
                  </a:lnSpc>
                </a:pP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𝑊</m:t>
                            </m:r>
                          </m:e>
                          <m:sup>
                            <m:r>
                              <a:rPr lang="en-US" altLang="zh-CN" sz="2400">
                                <a:latin typeface="Cambria Math" panose="02040503050406030204" pitchFamily="18" charset="0"/>
                                <a:ea typeface="Cambria Math" panose="02040503050406030204" pitchFamily="18" charset="0"/>
                              </a:rPr>
                              <m:t>2</m:t>
                            </m:r>
                          </m:sup>
                        </m:s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𝑆</m:t>
                        </m:r>
                      </m:num>
                      <m:den>
                        <m:r>
                          <a:rPr lang="en-US" altLang="zh-CN" sz="2400">
                            <a:latin typeface="Cambria Math" panose="02040503050406030204" pitchFamily="18" charset="0"/>
                            <a:ea typeface="Cambria Math" panose="02040503050406030204" pitchFamily="18" charset="0"/>
                          </a:rPr>
                          <m:t>2</m:t>
                        </m:r>
                      </m:den>
                    </m:f>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𝛿</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𝛿</m:t>
                            </m:r>
                          </m:den>
                        </m:f>
                      </m:e>
                    </m:d>
                  </m:oMath>
                </a14:m>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den>
                    </m:f>
                  </m:oMath>
                </a14:m>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𝛿</m:t>
                        </m:r>
                      </m:num>
                      <m:den>
                        <m:r>
                          <a:rPr lang="en-US" altLang="zh-CN" sz="2400">
                            <a:latin typeface="Cambria Math" panose="02040503050406030204" pitchFamily="18" charset="0"/>
                            <a:ea typeface="Cambria Math" panose="02040503050406030204" pitchFamily="18" charset="0"/>
                          </a:rPr>
                          <m:t>1</m:t>
                        </m:r>
                        <m:r>
                          <m:rPr>
                            <m:nor/>
                          </m:rP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𝛿</m:t>
                        </m:r>
                      </m:den>
                    </m:f>
                  </m:oMath>
                </a14:m>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5" name="TextBox 17"/>
              <p:cNvSpPr txBox="1">
                <a:spLocks noRot="1" noChangeAspect="1" noMove="1" noResize="1" noEditPoints="1" noAdjustHandles="1" noChangeArrowheads="1" noChangeShapeType="1" noTextEdit="1"/>
              </p:cNvSpPr>
              <p:nvPr/>
            </p:nvSpPr>
            <p:spPr>
              <a:xfrm>
                <a:off x="596727" y="4341768"/>
                <a:ext cx="5472608" cy="1888954"/>
              </a:xfrm>
              <a:prstGeom prst="rect">
                <a:avLst/>
              </a:prstGeom>
              <a:blipFill>
                <a:blip r:embed="rId4"/>
                <a:stretch>
                  <a:fillRect/>
                </a:stretch>
              </a:blipFill>
            </p:spPr>
            <p:txBody>
              <a:bodyPr/>
              <a:lstStyle/>
              <a:p>
                <a:r>
                  <a:rPr lang="zh-CN" altLang="en-US">
                    <a:noFill/>
                  </a:rPr>
                  <a:t> </a:t>
                </a:r>
              </a:p>
            </p:txBody>
          </p:sp>
        </mc:Fallback>
      </mc:AlternateContent>
      <p:sp>
        <p:nvSpPr>
          <p:cNvPr id="27" name="TextBox 27"/>
          <p:cNvSpPr txBox="1"/>
          <p:nvPr/>
        </p:nvSpPr>
        <p:spPr>
          <a:xfrm>
            <a:off x="5133231" y="5972616"/>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8" name="3z9.jpg" descr="id:2147484808;FounderCES"/>
          <p:cNvPicPr/>
          <p:nvPr/>
        </p:nvPicPr>
        <p:blipFill>
          <a:blip r:embed="rId5">
            <a:clrChange>
              <a:clrFrom>
                <a:srgbClr val="FFFFFF"/>
              </a:clrFrom>
              <a:clrTo>
                <a:srgbClr val="FFFFFF">
                  <a:alpha val="0"/>
                </a:srgbClr>
              </a:clrTo>
            </a:clrChange>
          </a:blip>
          <a:stretch>
            <a:fillRect/>
          </a:stretch>
        </p:blipFill>
        <p:spPr>
          <a:xfrm>
            <a:off x="7437487" y="1857524"/>
            <a:ext cx="4464497" cy="3126953"/>
          </a:xfrm>
          <a:prstGeom prst="rect">
            <a:avLst/>
          </a:prstGeom>
        </p:spPr>
      </p:pic>
      <p:sp>
        <p:nvSpPr>
          <p:cNvPr id="29" name="TextBox 11"/>
          <p:cNvSpPr txBox="1"/>
          <p:nvPr/>
        </p:nvSpPr>
        <p:spPr>
          <a:xfrm>
            <a:off x="7149455" y="5634766"/>
            <a:ext cx="553741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3-9</a:t>
            </a:r>
            <a:r>
              <a:rPr lang="zh-CN" altLang="en-US" sz="1500" b="1" dirty="0">
                <a:latin typeface="+mn-ea"/>
              </a:rPr>
              <a:t>　自感式传感器原理图  </a:t>
            </a:r>
            <a:r>
              <a:rPr lang="en-US" altLang="zh-CN" sz="1500" b="1" dirty="0">
                <a:latin typeface="+mn-ea"/>
              </a:rPr>
              <a:t>a)</a:t>
            </a:r>
            <a:r>
              <a:rPr lang="zh-CN" altLang="en-US" sz="1500" b="1" dirty="0">
                <a:latin typeface="+mn-ea"/>
              </a:rPr>
              <a:t>气隙型　</a:t>
            </a:r>
            <a:r>
              <a:rPr lang="en-US" altLang="zh-CN" sz="1500" b="1" dirty="0">
                <a:latin typeface="+mn-ea"/>
              </a:rPr>
              <a:t>b)</a:t>
            </a:r>
            <a:r>
              <a:rPr lang="zh-CN" altLang="en-US" sz="1500" b="1" dirty="0">
                <a:latin typeface="+mn-ea"/>
              </a:rPr>
              <a:t>截面型</a:t>
            </a:r>
          </a:p>
          <a:p>
            <a:pPr algn="ctr">
              <a:lnSpc>
                <a:spcPct val="150000"/>
              </a:lnSpc>
            </a:pPr>
            <a:r>
              <a:rPr lang="en-US" altLang="zh-CN" sz="1500" b="1" dirty="0">
                <a:latin typeface="+mn-ea"/>
              </a:rPr>
              <a:t>1—</a:t>
            </a:r>
            <a:r>
              <a:rPr lang="zh-CN" altLang="en-US" sz="1500" b="1" dirty="0">
                <a:latin typeface="+mn-ea"/>
              </a:rPr>
              <a:t>线圈　</a:t>
            </a:r>
            <a:r>
              <a:rPr lang="en-US" altLang="zh-CN" sz="1500" b="1" dirty="0">
                <a:latin typeface="+mn-ea"/>
              </a:rPr>
              <a:t>2—</a:t>
            </a:r>
            <a:r>
              <a:rPr lang="zh-CN" altLang="en-US" sz="1500" b="1" dirty="0">
                <a:latin typeface="+mn-ea"/>
              </a:rPr>
              <a:t>铁心　</a:t>
            </a:r>
            <a:r>
              <a:rPr lang="en-US" altLang="zh-CN" sz="1500" b="1" dirty="0">
                <a:latin typeface="+mn-ea"/>
              </a:rPr>
              <a:t>3—</a:t>
            </a:r>
            <a:r>
              <a:rPr lang="zh-CN" altLang="en-US" sz="1500" b="1" dirty="0">
                <a:latin typeface="+mn-ea"/>
              </a:rPr>
              <a:t>衔铁 </a:t>
            </a:r>
            <a:r>
              <a:rPr lang="en-US" altLang="zh-CN" sz="1500" b="1" dirty="0">
                <a:latin typeface="+mn-ea"/>
              </a:rPr>
              <a:t>4—</a:t>
            </a:r>
            <a:r>
              <a:rPr lang="zh-CN" altLang="en-US" sz="1500" b="1" dirty="0">
                <a:latin typeface="+mn-ea"/>
              </a:rPr>
              <a:t>测杆　</a:t>
            </a:r>
            <a:r>
              <a:rPr lang="en-US" altLang="zh-CN" sz="1500" b="1" dirty="0">
                <a:latin typeface="+mn-ea"/>
              </a:rPr>
              <a:t>5—</a:t>
            </a:r>
            <a:r>
              <a:rPr lang="zh-CN" altLang="en-US" sz="1500" b="1" dirty="0">
                <a:latin typeface="+mn-ea"/>
              </a:rPr>
              <a:t>被测件</a:t>
            </a:r>
          </a:p>
        </p:txBody>
      </p:sp>
      <p:sp>
        <p:nvSpPr>
          <p:cNvPr id="2" name="矩形: 对角圆角 1">
            <a:extLst>
              <a:ext uri="{FF2B5EF4-FFF2-40B4-BE49-F238E27FC236}">
                <a16:creationId xmlns:a16="http://schemas.microsoft.com/office/drawing/2014/main" id="{2C0B1254-4071-4812-BF60-2ED22290A38A}"/>
              </a:ext>
            </a:extLst>
          </p:cNvPr>
          <p:cNvSpPr/>
          <p:nvPr/>
        </p:nvSpPr>
        <p:spPr>
          <a:xfrm>
            <a:off x="1082973" y="2104157"/>
            <a:ext cx="5130378" cy="1656184"/>
          </a:xfrm>
          <a:prstGeom prst="round2Diag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对角圆角 18">
            <a:extLst>
              <a:ext uri="{FF2B5EF4-FFF2-40B4-BE49-F238E27FC236}">
                <a16:creationId xmlns:a16="http://schemas.microsoft.com/office/drawing/2014/main" id="{7AB168CB-E042-41D3-AEDF-2081A34C401D}"/>
              </a:ext>
            </a:extLst>
          </p:cNvPr>
          <p:cNvSpPr/>
          <p:nvPr/>
        </p:nvSpPr>
        <p:spPr>
          <a:xfrm>
            <a:off x="1082973" y="4480422"/>
            <a:ext cx="4860156" cy="1008112"/>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D908EAA-47BA-4E6F-82C3-2163D66B111C}"/>
              </a:ext>
            </a:extLst>
          </p:cNvPr>
          <p:cNvSpPr/>
          <p:nvPr/>
        </p:nvSpPr>
        <p:spPr>
          <a:xfrm>
            <a:off x="7437487" y="1857524"/>
            <a:ext cx="4536504" cy="31269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72456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25" grpId="0"/>
      <p:bldP spid="29" grpId="0"/>
      <p:bldP spid="2" grpId="0" animBg="1"/>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378019"/>
            <a:ext cx="5616624"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显然，</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Δδ</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/δ&lt;1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幂级数展开式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3981103" y="5301979"/>
                <a:ext cx="1944216" cy="8441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981103" y="5301979"/>
                <a:ext cx="1944216" cy="844117"/>
              </a:xfrm>
              <a:prstGeom prst="rect">
                <a:avLst/>
              </a:prstGeom>
              <a:blipFill>
                <a:blip r:embed="rId4"/>
                <a:stretch>
                  <a:fillRect b="-5072"/>
                </a:stretch>
              </a:blipFill>
            </p:spPr>
            <p:txBody>
              <a:bodyPr/>
              <a:lstStyle/>
              <a:p>
                <a:r>
                  <a:rPr lang="zh-CN" altLang="en-US">
                    <a:noFill/>
                  </a:rPr>
                  <a:t> </a:t>
                </a:r>
              </a:p>
            </p:txBody>
          </p:sp>
        </mc:Fallback>
      </mc:AlternateContent>
      <p:sp>
        <p:nvSpPr>
          <p:cNvPr id="26" name="TextBox 27"/>
          <p:cNvSpPr txBox="1"/>
          <p:nvPr/>
        </p:nvSpPr>
        <p:spPr>
          <a:xfrm>
            <a:off x="9669735"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3189015" y="2831584"/>
                <a:ext cx="5688632" cy="784741"/>
              </a:xfrm>
              <a:prstGeom prst="rect">
                <a:avLst/>
              </a:prstGeom>
              <a:noFill/>
            </p:spPr>
            <p:txBody>
              <a:bodyPr wrap="square" lIns="96433" tIns="48216" rIns="96433" bIns="48216" rtlCol="0">
                <a:spAutoFit/>
              </a:bodyPr>
              <a:lstStyle/>
              <a:p>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1+</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e>
                            </m:d>
                          </m:e>
                          <m:sup>
                            <m:r>
                              <a:rPr lang="en-US" altLang="zh-CN" sz="2400">
                                <a:latin typeface="Cambria Math" panose="02040503050406030204" pitchFamily="18" charset="0"/>
                                <a:ea typeface="Cambria Math" panose="02040503050406030204" pitchFamily="18" charset="0"/>
                              </a:rPr>
                              <m:t>2</m:t>
                            </m:r>
                          </m:sup>
                        </m:sSup>
                        <m:r>
                          <a:rPr lang="en-US" altLang="zh-CN" sz="2400">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e>
                            </m:d>
                          </m:e>
                          <m:sup>
                            <m:r>
                              <a:rPr lang="en-US" altLang="zh-CN" sz="2400">
                                <a:latin typeface="Cambria Math" panose="02040503050406030204" pitchFamily="18" charset="0"/>
                                <a:ea typeface="Cambria Math" panose="02040503050406030204" pitchFamily="18" charset="0"/>
                              </a:rPr>
                              <m:t>3</m:t>
                            </m:r>
                          </m:sup>
                        </m:sSup>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e>
                    </m:d>
                  </m:oMath>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189015" y="2831584"/>
                <a:ext cx="5688632" cy="784741"/>
              </a:xfrm>
              <a:prstGeom prst="rect">
                <a:avLst/>
              </a:prstGeom>
              <a:blipFill>
                <a:blip r:embed="rId5"/>
                <a:stretch>
                  <a:fillRect/>
                </a:stretch>
              </a:blipFill>
            </p:spPr>
            <p:txBody>
              <a:bodyPr/>
              <a:lstStyle/>
              <a:p>
                <a:r>
                  <a:rPr lang="zh-CN" altLang="en-US">
                    <a:noFill/>
                  </a:rPr>
                  <a:t> </a:t>
                </a:r>
              </a:p>
            </p:txBody>
          </p:sp>
        </mc:Fallback>
      </mc:AlternateContent>
      <p:sp>
        <p:nvSpPr>
          <p:cNvPr id="14" name="TextBox 17"/>
          <p:cNvSpPr txBox="1"/>
          <p:nvPr/>
        </p:nvSpPr>
        <p:spPr>
          <a:xfrm>
            <a:off x="956767" y="4315663"/>
            <a:ext cx="56166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去掉高次项，作线性化处理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a:t>
            </a:r>
          </a:p>
        </p:txBody>
      </p:sp>
      <p:sp>
        <p:nvSpPr>
          <p:cNvPr id="2" name="矩形: 圆角 1">
            <a:extLst>
              <a:ext uri="{FF2B5EF4-FFF2-40B4-BE49-F238E27FC236}">
                <a16:creationId xmlns:a16="http://schemas.microsoft.com/office/drawing/2014/main" id="{86FAAD3C-D196-4306-911E-AF6D06BE7355}"/>
              </a:ext>
            </a:extLst>
          </p:cNvPr>
          <p:cNvSpPr/>
          <p:nvPr/>
        </p:nvSpPr>
        <p:spPr>
          <a:xfrm>
            <a:off x="2972991" y="2824237"/>
            <a:ext cx="5112568"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219EB743-2D4F-4D10-8958-E979EBBB3E22}"/>
              </a:ext>
            </a:extLst>
          </p:cNvPr>
          <p:cNvSpPr/>
          <p:nvPr/>
        </p:nvSpPr>
        <p:spPr>
          <a:xfrm>
            <a:off x="3981103" y="5416525"/>
            <a:ext cx="1944216"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800128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6" grpId="0"/>
      <p:bldP spid="27" grpId="0"/>
      <p:bldP spid="14" grpId="0"/>
      <p:bldP spid="2"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000833" y="2501979"/>
            <a:ext cx="9605006"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是借助于检测元件接收一种形式的信息，并按一定规律</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将它转换成另一种信息的装置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。它获取的信息，可以是各种</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化学量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生物量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，而且转换后的信息形式也是不尽相同。当今电信号是最易于处理和便于传输的，所以目前大多数的传感器</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将获取的信息转换为</a:t>
            </a:r>
            <a:r>
              <a:rPr lang="zh-CN" altLang="en-US" sz="21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电信号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传感器的应用领域十分广泛，在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国防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航空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航天</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交通运输</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能源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石油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化工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轻工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纺织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工业部门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环境保护</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生物医学工程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等方面都大量地采用各种各样的传感器。</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、传感器技术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8619728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3693642" y="3896364"/>
                <a:ext cx="3600400" cy="1383431"/>
              </a:xfrm>
              <a:prstGeom prst="rect">
                <a:avLst/>
              </a:prstGeom>
              <a:noFill/>
            </p:spPr>
            <p:txBody>
              <a:bodyPr wrap="square" lIns="96433" tIns="48216" rIns="96433" bIns="48216" rtlCol="0">
                <a:spAutoFit/>
              </a:bodyPr>
              <a:lstStyle/>
              <a:p>
                <a:pPr indent="531719">
                  <a:lnSpc>
                    <a:spcPct val="150000"/>
                  </a:lnSpc>
                </a:pPr>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L'=L</a:t>
                </a:r>
                <a:r>
                  <a:rPr lang="en-US" altLang="zh-CN" sz="2400" baseline="-25000" dirty="0">
                    <a:latin typeface="Cambria Math" panose="02040503050406030204" pitchFamily="18" charset="0"/>
                    <a:ea typeface="Cambria Math" panose="02040503050406030204" pitchFamily="18" charset="0"/>
                  </a:rPr>
                  <a:t>0</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2</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m:rPr>
                                <m:nor/>
                              </m:rP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sSup>
                              <m:sSupPr>
                                <m:ctrlPr>
                                  <a:rPr lang="zh-CN" altLang="zh-CN" sz="2400" i="1">
                                    <a:latin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e>
                              <m:sup>
                                <m:r>
                                  <a:rPr lang="en-US" altLang="zh-CN" sz="2400">
                                    <a:latin typeface="Cambria Math" panose="02040503050406030204" pitchFamily="18" charset="0"/>
                                    <a:ea typeface="Cambria Math" panose="02040503050406030204" pitchFamily="18" charset="0"/>
                                  </a:rPr>
                                  <m:t>2</m:t>
                                </m:r>
                              </m:sup>
                            </m:sSup>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3693642" y="3896364"/>
                <a:ext cx="3600400" cy="1383431"/>
              </a:xfrm>
              <a:prstGeom prst="rect">
                <a:avLst/>
              </a:prstGeom>
              <a:blipFill>
                <a:blip r:embed="rId4"/>
                <a:stretch>
                  <a:fillRect b="-1818"/>
                </a:stretch>
              </a:blipFill>
            </p:spPr>
            <p:txBody>
              <a:bodyPr/>
              <a:lstStyle/>
              <a:p>
                <a:r>
                  <a:rPr lang="zh-CN" altLang="en-US">
                    <a:noFill/>
                  </a:rPr>
                  <a:t> </a:t>
                </a:r>
              </a:p>
            </p:txBody>
          </p:sp>
        </mc:Fallback>
      </mc:AlternateContent>
      <p:sp>
        <p:nvSpPr>
          <p:cNvPr id="14" name="TextBox 17"/>
          <p:cNvSpPr txBox="1"/>
          <p:nvPr/>
        </p:nvSpPr>
        <p:spPr>
          <a:xfrm>
            <a:off x="1173362" y="2488762"/>
            <a:ext cx="972108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在实际中大都采用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差动式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衔铁由平衡位置变动</a:t>
            </a:r>
            <a:r>
              <a:rPr lang="en-US" altLang="zh-CN" sz="2100" b="1" dirty="0" err="1">
                <a:latin typeface="Cambria Math" panose="02040503050406030204" pitchFamily="18" charset="0"/>
                <a:ea typeface="Cambria Math" panose="02040503050406030204" pitchFamily="18" charset="0"/>
                <a:cs typeface="Times New Roman" panose="02020603050405020304" pitchFamily="18" charset="0"/>
              </a:rPr>
              <a:t>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气隙为</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δ0-Δδ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线圈电感增加</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ΔL</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气隙为</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δ0+Δδ</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线圈电感减少</a:t>
            </a:r>
            <a:r>
              <a:rPr lang="en-US" altLang="zh-CN" sz="2100" b="1" dirty="0">
                <a:latin typeface="Cambria Math" panose="02040503050406030204" pitchFamily="18" charset="0"/>
                <a:ea typeface="Cambria Math" panose="02040503050406030204" pitchFamily="18" charset="0"/>
                <a:cs typeface="Times New Roman" panose="02020603050405020304" pitchFamily="18" charset="0"/>
              </a:rPr>
              <a:t>ΔL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电感总变化量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3" name="TextBox 27"/>
          <p:cNvSpPr txBox="1"/>
          <p:nvPr/>
        </p:nvSpPr>
        <p:spPr>
          <a:xfrm>
            <a:off x="9526290" y="4308439"/>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0492989-3EF0-45E8-BCB5-8A19F3C54971}"/>
              </a:ext>
            </a:extLst>
          </p:cNvPr>
          <p:cNvSpPr/>
          <p:nvPr/>
        </p:nvSpPr>
        <p:spPr>
          <a:xfrm>
            <a:off x="4134074" y="4230259"/>
            <a:ext cx="2295872" cy="1034257"/>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8A3EC77-559D-56C4-34B4-EBAB6FD73133}"/>
              </a:ext>
            </a:extLst>
          </p:cNvPr>
          <p:cNvSpPr txBox="1"/>
          <p:nvPr/>
        </p:nvSpPr>
        <p:spPr>
          <a:xfrm>
            <a:off x="-405114" y="3125165"/>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9799099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P spid="13" grpId="0"/>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378019"/>
            <a:ext cx="56166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不计分母</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中 </a:t>
            </a:r>
            <a:r>
              <a:rPr lang="en-US" altLang="zh-CN" b="1" dirty="0">
                <a:solidFill>
                  <a:srgbClr val="FF0000"/>
                </a:solidFill>
                <a:latin typeface="Cambria Math" panose="02040503050406030204" pitchFamily="18" charset="0"/>
                <a:ea typeface="Cambria Math" panose="02040503050406030204" pitchFamily="18" charset="0"/>
              </a:rPr>
              <a:t>(</a:t>
            </a:r>
            <a:r>
              <a:rPr lang="en-US" altLang="zh-CN" b="1" dirty="0" err="1">
                <a:solidFill>
                  <a:srgbClr val="FF0000"/>
                </a:solidFill>
                <a:latin typeface="Cambria Math" panose="02040503050406030204" pitchFamily="18" charset="0"/>
                <a:ea typeface="Cambria Math" panose="02040503050406030204" pitchFamily="18" charset="0"/>
              </a:rPr>
              <a:t>Δ</a:t>
            </a:r>
            <a:r>
              <a:rPr lang="en-US" altLang="zh-CN" b="1" i="1" dirty="0" err="1">
                <a:solidFill>
                  <a:srgbClr val="FF0000"/>
                </a:solidFill>
                <a:latin typeface="Cambria Math" panose="02040503050406030204" pitchFamily="18" charset="0"/>
                <a:ea typeface="Cambria Math" panose="02040503050406030204" pitchFamily="18" charset="0"/>
              </a:rPr>
              <a:t>δ</a:t>
            </a:r>
            <a:r>
              <a:rPr lang="en-US" altLang="zh-CN" b="1" dirty="0">
                <a:solidFill>
                  <a:srgbClr val="FF0000"/>
                </a:solidFill>
                <a:latin typeface="Cambria Math" panose="02040503050406030204" pitchFamily="18" charset="0"/>
                <a:ea typeface="Cambria Math" panose="02040503050406030204" pitchFamily="18" charset="0"/>
              </a:rPr>
              <a:t>)</a:t>
            </a:r>
            <a:r>
              <a:rPr lang="en-US" altLang="zh-CN" b="1" baseline="30000" dirty="0">
                <a:solidFill>
                  <a:srgbClr val="FF0000"/>
                </a:solidFill>
                <a:latin typeface="Cambria Math" panose="02040503050406030204" pitchFamily="18" charset="0"/>
                <a:ea typeface="Cambria Math" panose="02040503050406030204" pitchFamily="18" charset="0"/>
              </a:rPr>
              <a:t>2</a:t>
            </a:r>
            <a:r>
              <a:rPr lang="en-US" altLang="zh-CN" b="1" i="1" dirty="0">
                <a:solidFill>
                  <a:srgbClr val="FF0000"/>
                </a:solidFill>
                <a:latin typeface="Cambria Math" panose="02040503050406030204" pitchFamily="18" charset="0"/>
                <a:ea typeface="Cambria Math" panose="02040503050406030204" pitchFamily="18" charset="0"/>
              </a:rPr>
              <a:t>/δ</a:t>
            </a:r>
            <a:r>
              <a:rPr lang="en-US" altLang="zh-CN" b="1" baseline="-25000" dirty="0">
                <a:solidFill>
                  <a:srgbClr val="FF0000"/>
                </a:solidFill>
                <a:latin typeface="Cambria Math" panose="02040503050406030204" pitchFamily="18" charset="0"/>
                <a:ea typeface="Cambria Math" panose="020405030504060302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2180903" y="5301979"/>
                <a:ext cx="1944216" cy="844117"/>
              </a:xfrm>
              <a:prstGeom prst="rect">
                <a:avLst/>
              </a:prstGeom>
              <a:noFill/>
            </p:spPr>
            <p:txBody>
              <a:bodyPr wrap="square" lIns="96433" tIns="48216" rIns="96433" bIns="48216" rtlCol="0">
                <a:spAutoFit/>
              </a:bodyPr>
              <a:lstStyle/>
              <a:p>
                <a:pPr indent="531719">
                  <a:lnSpc>
                    <a:spcPct val="150000"/>
                  </a:lnSpc>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𝐿</m:t>
                        </m:r>
                      </m:num>
                      <m:den>
                        <m:r>
                          <a:rPr lang="en-US" altLang="zh-CN" sz="2400" i="1">
                            <a:latin typeface="Cambria Math" panose="02040503050406030204" pitchFamily="18" charset="0"/>
                            <a:ea typeface="Cambria Math" panose="02040503050406030204" pitchFamily="18" charset="0"/>
                          </a:rPr>
                          <m:t>𝐿</m:t>
                        </m:r>
                      </m:den>
                    </m:f>
                  </m:oMath>
                </a14:m>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𝛿</m:t>
                        </m:r>
                      </m:den>
                    </m:f>
                  </m:oMath>
                </a14:m>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2180903" y="5301979"/>
                <a:ext cx="1944216" cy="844117"/>
              </a:xfrm>
              <a:prstGeom prst="rect">
                <a:avLst/>
              </a:prstGeom>
              <a:blipFill>
                <a:blip r:embed="rId4"/>
                <a:stretch>
                  <a:fillRect b="-5072"/>
                </a:stretch>
              </a:blipFill>
            </p:spPr>
            <p:txBody>
              <a:bodyPr/>
              <a:lstStyle/>
              <a:p>
                <a:r>
                  <a:rPr lang="zh-CN" altLang="en-US">
                    <a:noFill/>
                  </a:rPr>
                  <a:t> </a:t>
                </a:r>
              </a:p>
            </p:txBody>
          </p:sp>
        </mc:Fallback>
      </mc:AlternateContent>
      <p:sp>
        <p:nvSpPr>
          <p:cNvPr id="26" name="TextBox 27"/>
          <p:cNvSpPr txBox="1"/>
          <p:nvPr/>
        </p:nvSpPr>
        <p:spPr>
          <a:xfrm>
            <a:off x="5133231"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(3-17)</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17"/>
              <p:cNvSpPr txBox="1"/>
              <p:nvPr/>
            </p:nvSpPr>
            <p:spPr>
              <a:xfrm>
                <a:off x="2756966" y="2536205"/>
                <a:ext cx="1653429" cy="686253"/>
              </a:xfrm>
              <a:prstGeom prst="rect">
                <a:avLst/>
              </a:prstGeom>
              <a:noFill/>
            </p:spPr>
            <p:txBody>
              <a:bodyPr wrap="square" lIns="96433" tIns="48216" rIns="96433" bIns="48216" rtlCol="0">
                <a:spAutoFit/>
              </a:bodyPr>
              <a:lstStyle/>
              <a:p>
                <a:r>
                  <a:rPr lang="en-US" altLang="zh-CN" sz="2400" dirty="0">
                    <a:latin typeface="Cambria Math" panose="02040503050406030204" pitchFamily="18" charset="0"/>
                    <a:ea typeface="Cambria Math" panose="02040503050406030204" pitchFamily="18" charset="0"/>
                  </a:rPr>
                  <a:t>Δ</a:t>
                </a:r>
                <a:r>
                  <a:rPr lang="en-US" altLang="zh-CN" sz="2400" i="1" dirty="0">
                    <a:latin typeface="Cambria Math" panose="02040503050406030204" pitchFamily="18" charset="0"/>
                    <a:ea typeface="Cambria Math" panose="02040503050406030204" pitchFamily="18" charset="0"/>
                  </a:rPr>
                  <a:t>L'=L</a:t>
                </a:r>
                <a:r>
                  <a:rPr lang="en-US" altLang="zh-CN" sz="2400" baseline="-25000" dirty="0">
                    <a:latin typeface="Cambria Math" panose="02040503050406030204" pitchFamily="18" charset="0"/>
                    <a:ea typeface="Cambria Math" panose="02040503050406030204" pitchFamily="18" charset="0"/>
                  </a:rPr>
                  <a:t>0</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2</m:t>
                        </m:r>
                        <m:r>
                          <m:rPr>
                            <m:sty m:val="p"/>
                          </m:rPr>
                          <a:rPr lang="en-US" altLang="zh-CN" sz="240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𝛿</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𝛿</m:t>
                            </m:r>
                          </m:e>
                          <m:sub>
                            <m:r>
                              <a:rPr lang="en-US" altLang="zh-CN" sz="2400">
                                <a:latin typeface="Cambria Math" panose="02040503050406030204" pitchFamily="18" charset="0"/>
                                <a:ea typeface="Cambria Math" panose="02040503050406030204" pitchFamily="18" charset="0"/>
                              </a:rPr>
                              <m:t>0</m:t>
                            </m:r>
                          </m:sub>
                        </m:sSub>
                      </m:den>
                    </m:f>
                  </m:oMath>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2756966" y="2536205"/>
                <a:ext cx="1653429" cy="686253"/>
              </a:xfrm>
              <a:prstGeom prst="rect">
                <a:avLst/>
              </a:prstGeom>
              <a:blipFill>
                <a:blip r:embed="rId5"/>
                <a:stretch>
                  <a:fillRect l="-5166"/>
                </a:stretch>
              </a:blipFill>
            </p:spPr>
            <p:txBody>
              <a:bodyPr/>
              <a:lstStyle/>
              <a:p>
                <a:r>
                  <a:rPr lang="zh-CN" altLang="en-US">
                    <a:noFill/>
                  </a:rPr>
                  <a:t> </a:t>
                </a:r>
              </a:p>
            </p:txBody>
          </p:sp>
        </mc:Fallback>
      </mc:AlternateContent>
      <p:sp>
        <p:nvSpPr>
          <p:cNvPr id="14" name="TextBox 17"/>
          <p:cNvSpPr txBox="1"/>
          <p:nvPr/>
        </p:nvSpPr>
        <p:spPr>
          <a:xfrm>
            <a:off x="956767" y="4315663"/>
            <a:ext cx="5616624"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去掉高次项，作线性化处理，有</a:t>
            </a:r>
          </a:p>
        </p:txBody>
      </p:sp>
      <p:sp>
        <p:nvSpPr>
          <p:cNvPr id="13" name="TextBox 27"/>
          <p:cNvSpPr txBox="1"/>
          <p:nvPr/>
        </p:nvSpPr>
        <p:spPr>
          <a:xfrm>
            <a:off x="5130476" y="253620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TextBox 11"/>
          <p:cNvSpPr txBox="1"/>
          <p:nvPr/>
        </p:nvSpPr>
        <p:spPr>
          <a:xfrm>
            <a:off x="8020752" y="5632549"/>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3-10</a:t>
            </a:r>
            <a:r>
              <a:rPr lang="zh-CN" altLang="en-US" sz="1500" b="1" dirty="0">
                <a:latin typeface="+mn-ea"/>
              </a:rPr>
              <a:t>　差动式变气隙传感器</a:t>
            </a:r>
            <a:endParaRPr lang="en-US" altLang="zh-CN" sz="1500" b="1" dirty="0">
              <a:latin typeface="+mn-ea"/>
            </a:endParaRPr>
          </a:p>
        </p:txBody>
      </p:sp>
      <p:sp>
        <p:nvSpPr>
          <p:cNvPr id="25" name="矩形: 圆角 24">
            <a:extLst>
              <a:ext uri="{FF2B5EF4-FFF2-40B4-BE49-F238E27FC236}">
                <a16:creationId xmlns:a16="http://schemas.microsoft.com/office/drawing/2014/main" id="{89A88CEB-6B90-440A-849E-27B2D9E7E547}"/>
              </a:ext>
            </a:extLst>
          </p:cNvPr>
          <p:cNvSpPr/>
          <p:nvPr/>
        </p:nvSpPr>
        <p:spPr>
          <a:xfrm>
            <a:off x="2540943" y="2464197"/>
            <a:ext cx="1944216"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6C36A86E-DE7A-459A-B8F1-737C7D7B99D8}"/>
              </a:ext>
            </a:extLst>
          </p:cNvPr>
          <p:cNvSpPr/>
          <p:nvPr/>
        </p:nvSpPr>
        <p:spPr>
          <a:xfrm>
            <a:off x="2396927" y="5416525"/>
            <a:ext cx="1512168" cy="79208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H:\机械工业出版社\机电一体化技术与系统（第2版）\图片改\36.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479" y="1447578"/>
            <a:ext cx="4522663" cy="418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9395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6" grpId="0"/>
      <p:bldP spid="27" grpId="0"/>
      <p:bldP spid="14" grpId="0"/>
      <p:bldP spid="13" grpId="0"/>
      <p:bldP spid="22" grpId="0"/>
      <p:bldP spid="25"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24037"/>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956767" y="1898039"/>
            <a:ext cx="4536504" cy="459860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新型的位移检测元件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，它的特点是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测量精确高</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可达</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±1μm</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响应速度快</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量程范围大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标尺光栅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指示光栅</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组成，两者的光刻密度相同，但体长相差很多，其结构如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光栅条纹密度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一般为每毫米</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条等。</a:t>
            </a:r>
          </a:p>
        </p:txBody>
      </p:sp>
      <p:sp>
        <p:nvSpPr>
          <p:cNvPr id="19" name="TextBox 18"/>
          <p:cNvSpPr txBox="1"/>
          <p:nvPr/>
        </p:nvSpPr>
        <p:spPr>
          <a:xfrm>
            <a:off x="1266176" y="1049507"/>
            <a:ext cx="4875167"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    光栅</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3z11.jpg"/>
          <p:cNvPicPr/>
          <p:nvPr/>
        </p:nvPicPr>
        <p:blipFill>
          <a:blip r:embed="rId4">
            <a:clrChange>
              <a:clrFrom>
                <a:srgbClr val="FFFFFF"/>
              </a:clrFrom>
              <a:clrTo>
                <a:srgbClr val="FFFFFF">
                  <a:alpha val="0"/>
                </a:srgbClr>
              </a:clrTo>
            </a:clrChange>
          </a:blip>
          <a:stretch>
            <a:fillRect/>
          </a:stretch>
        </p:blipFill>
        <p:spPr>
          <a:xfrm>
            <a:off x="5781254" y="1888133"/>
            <a:ext cx="6264696" cy="3689665"/>
          </a:xfrm>
          <a:prstGeom prst="rect">
            <a:avLst/>
          </a:prstGeom>
        </p:spPr>
      </p:pic>
      <p:sp>
        <p:nvSpPr>
          <p:cNvPr id="12" name="TextBox 11"/>
          <p:cNvSpPr txBox="1"/>
          <p:nvPr/>
        </p:nvSpPr>
        <p:spPr>
          <a:xfrm>
            <a:off x="7228664" y="5704557"/>
            <a:ext cx="4457295"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3-11</a:t>
            </a:r>
            <a:r>
              <a:rPr lang="zh-CN" altLang="en-US" sz="1500" b="1" dirty="0">
                <a:latin typeface="+mn-ea"/>
              </a:rPr>
              <a:t>　光栅</a:t>
            </a:r>
          </a:p>
          <a:p>
            <a:pPr algn="ctr">
              <a:lnSpc>
                <a:spcPct val="150000"/>
              </a:lnSpc>
            </a:pPr>
            <a:r>
              <a:rPr lang="en-US" altLang="zh-CN" sz="1500" b="1" dirty="0">
                <a:latin typeface="+mn-ea"/>
              </a:rPr>
              <a:t>1—</a:t>
            </a:r>
            <a:r>
              <a:rPr lang="zh-CN" altLang="en-US" sz="1500" b="1" dirty="0">
                <a:latin typeface="+mn-ea"/>
              </a:rPr>
              <a:t>主光栅　</a:t>
            </a:r>
            <a:r>
              <a:rPr lang="en-US" altLang="zh-CN" sz="1500" b="1" dirty="0">
                <a:latin typeface="+mn-ea"/>
              </a:rPr>
              <a:t>2—</a:t>
            </a:r>
            <a:r>
              <a:rPr lang="zh-CN" altLang="en-US" sz="1500" b="1" dirty="0">
                <a:latin typeface="+mn-ea"/>
              </a:rPr>
              <a:t>指示光栅　</a:t>
            </a:r>
            <a:r>
              <a:rPr lang="en-US" altLang="zh-CN" sz="1500" b="1" dirty="0">
                <a:latin typeface="+mn-ea"/>
              </a:rPr>
              <a:t>3—</a:t>
            </a:r>
            <a:r>
              <a:rPr lang="zh-CN" altLang="en-US" sz="1500" b="1" dirty="0">
                <a:latin typeface="+mn-ea"/>
              </a:rPr>
              <a:t>光源　</a:t>
            </a:r>
            <a:r>
              <a:rPr lang="en-US" altLang="zh-CN" sz="1500" b="1" dirty="0">
                <a:latin typeface="+mn-ea"/>
              </a:rPr>
              <a:t>4—</a:t>
            </a:r>
            <a:r>
              <a:rPr lang="zh-CN" altLang="en-US" sz="1500" b="1" dirty="0">
                <a:latin typeface="+mn-ea"/>
              </a:rPr>
              <a:t>光电器件</a:t>
            </a:r>
          </a:p>
        </p:txBody>
      </p:sp>
      <p:sp>
        <p:nvSpPr>
          <p:cNvPr id="2" name="矩形: 对角圆角 1">
            <a:extLst>
              <a:ext uri="{FF2B5EF4-FFF2-40B4-BE49-F238E27FC236}">
                <a16:creationId xmlns:a16="http://schemas.microsoft.com/office/drawing/2014/main" id="{F8FD5BDF-5731-425A-B783-826BF2396236}"/>
              </a:ext>
            </a:extLst>
          </p:cNvPr>
          <p:cNvSpPr/>
          <p:nvPr/>
        </p:nvSpPr>
        <p:spPr>
          <a:xfrm>
            <a:off x="884759" y="1888133"/>
            <a:ext cx="4554314" cy="4606295"/>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08612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2069931"/>
            <a:ext cx="453650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指示光栅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平行地放在标尺光栅上面，并且使它们的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刻线相互倾斜一个很小的角度</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这时在指示光栅上就出现几条较粗的明暗条纹，称为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莫尔条纹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。它们是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沿着与光栅条纹</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几乎成垂直的方向排列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2.jpg" descr="id:2147484823;FounderCES"/>
          <p:cNvPicPr/>
          <p:nvPr/>
        </p:nvPicPr>
        <p:blipFill>
          <a:blip r:embed="rId4">
            <a:clrChange>
              <a:clrFrom>
                <a:srgbClr val="FFFFFF"/>
              </a:clrFrom>
              <a:clrTo>
                <a:srgbClr val="FFFFFF">
                  <a:alpha val="0"/>
                </a:srgbClr>
              </a:clrTo>
            </a:clrChange>
          </a:blip>
          <a:stretch>
            <a:fillRect/>
          </a:stretch>
        </p:blipFill>
        <p:spPr>
          <a:xfrm>
            <a:off x="6213351" y="1384077"/>
            <a:ext cx="5746669" cy="3528392"/>
          </a:xfrm>
          <a:prstGeom prst="rect">
            <a:avLst/>
          </a:prstGeom>
        </p:spPr>
      </p:pic>
      <p:sp>
        <p:nvSpPr>
          <p:cNvPr id="10" name="TextBox 11"/>
          <p:cNvSpPr txBox="1"/>
          <p:nvPr/>
        </p:nvSpPr>
        <p:spPr>
          <a:xfrm>
            <a:off x="7365479" y="534451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3-12</a:t>
            </a:r>
            <a:r>
              <a:rPr lang="zh-CN" altLang="en-US" sz="1500" b="1" dirty="0">
                <a:latin typeface="+mn-ea"/>
              </a:rPr>
              <a:t>　莫尔条纹</a:t>
            </a:r>
            <a:endParaRPr lang="en-US" altLang="zh-CN" sz="1500" b="1" dirty="0">
              <a:latin typeface="+mn-ea"/>
            </a:endParaRPr>
          </a:p>
        </p:txBody>
      </p:sp>
      <p:sp>
        <p:nvSpPr>
          <p:cNvPr id="2" name="矩形: 对角圆角 1">
            <a:extLst>
              <a:ext uri="{FF2B5EF4-FFF2-40B4-BE49-F238E27FC236}">
                <a16:creationId xmlns:a16="http://schemas.microsoft.com/office/drawing/2014/main" id="{03985167-436E-4E91-9325-3D1921E08467}"/>
              </a:ext>
            </a:extLst>
          </p:cNvPr>
          <p:cNvSpPr/>
          <p:nvPr/>
        </p:nvSpPr>
        <p:spPr>
          <a:xfrm>
            <a:off x="1028775" y="2069931"/>
            <a:ext cx="4536504" cy="313057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63208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81130A-0A84-4724-B0FC-C756E2A9DFE2}"/>
              </a:ext>
            </a:extLst>
          </p:cNvPr>
          <p:cNvSpPr txBox="1"/>
          <p:nvPr>
            <p:custDataLst>
              <p:tags r:id="rId3"/>
            </p:custDataLst>
          </p:nvPr>
        </p:nvSpPr>
        <p:spPr>
          <a:xfrm>
            <a:off x="380703" y="689992"/>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主光栅（标尺光栅）相对指示光栅右移，则莫尔条纹向（）移动：</a:t>
            </a:r>
          </a:p>
        </p:txBody>
      </p:sp>
      <p:sp>
        <p:nvSpPr>
          <p:cNvPr id="5" name="文本框 4">
            <a:extLst>
              <a:ext uri="{FF2B5EF4-FFF2-40B4-BE49-F238E27FC236}">
                <a16:creationId xmlns:a16="http://schemas.microsoft.com/office/drawing/2014/main" id="{396B28A7-2C43-4586-A9D8-6BB59EC5AECF}"/>
              </a:ext>
            </a:extLst>
          </p:cNvPr>
          <p:cNvSpPr txBox="1"/>
          <p:nvPr>
            <p:custDataLst>
              <p:tags r:id="rId4"/>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a:t>
            </a:r>
          </a:p>
        </p:txBody>
      </p:sp>
      <p:sp>
        <p:nvSpPr>
          <p:cNvPr id="6" name="文本框 5">
            <a:extLst>
              <a:ext uri="{FF2B5EF4-FFF2-40B4-BE49-F238E27FC236}">
                <a16:creationId xmlns:a16="http://schemas.microsoft.com/office/drawing/2014/main" id="{3754ED0B-A72F-4BFE-B131-0F5A0AF31B7B}"/>
              </a:ext>
            </a:extLst>
          </p:cNvPr>
          <p:cNvSpPr txBox="1"/>
          <p:nvPr>
            <p:custDataLst>
              <p:tags r:id="rId5"/>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a:t>
            </a:r>
          </a:p>
        </p:txBody>
      </p:sp>
      <p:sp>
        <p:nvSpPr>
          <p:cNvPr id="9" name="椭圆 8">
            <a:extLst>
              <a:ext uri="{FF2B5EF4-FFF2-40B4-BE49-F238E27FC236}">
                <a16:creationId xmlns:a16="http://schemas.microsoft.com/office/drawing/2014/main" id="{2FD81172-5646-49DE-88F7-EF8B59B4AF21}"/>
              </a:ext>
            </a:extLst>
          </p:cNvPr>
          <p:cNvSpPr>
            <a:spLocks noChangeAspect="1"/>
          </p:cNvSpPr>
          <p:nvPr>
            <p:custDataLst>
              <p:tags r:id="rId6"/>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5E60C8B-CB1B-43F3-B4C9-C7B77948911C}"/>
              </a:ext>
            </a:extLst>
          </p:cNvPr>
          <p:cNvSpPr>
            <a:spLocks noChangeAspect="1"/>
          </p:cNvSpPr>
          <p:nvPr>
            <p:custDataLst>
              <p:tags r:id="rId7"/>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0284EF8-AB17-4A3B-B9FA-22C838AE229F}"/>
              </a:ext>
            </a:extLst>
          </p:cNvPr>
          <p:cNvSpPr/>
          <p:nvPr>
            <p:custDataLst>
              <p:tags r:id="rId8"/>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6ED8926-00E5-42AC-AB91-E635635859DB}"/>
              </a:ext>
            </a:extLst>
          </p:cNvPr>
          <p:cNvGrpSpPr/>
          <p:nvPr>
            <p:custDataLst>
              <p:tags r:id="rId9"/>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39B15C2E-DF7A-401A-AF4E-410C459B4684}"/>
                </a:ext>
              </a:extLst>
            </p:cNvPr>
            <p:cNvSpPr/>
            <p:nvPr>
              <p:custDataLst>
                <p:tags r:id="rId11"/>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64F6037-557D-4F27-A81E-3F8FB8EA6214}"/>
                </a:ext>
              </a:extLst>
            </p:cNvPr>
            <p:cNvSpPr/>
            <p:nvPr>
              <p:custDataLst>
                <p:tags r:id="rId12"/>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0A099D8-CEE6-44BD-BB5B-2F38B3A0A17E}"/>
                </a:ext>
              </a:extLst>
            </p:cNvPr>
            <p:cNvSpPr txBox="1"/>
            <p:nvPr>
              <p:custDataLst>
                <p:tags r:id="rId13"/>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91CC4C5-50A7-4F7F-B102-2689D1AAAEE8}"/>
                </a:ext>
              </a:extLst>
            </p:cNvPr>
            <p:cNvSpPr txBox="1"/>
            <p:nvPr>
              <p:custDataLst>
                <p:tags r:id="rId14"/>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aphicFrame>
        <p:nvGraphicFramePr>
          <p:cNvPr id="20" name="Object 2">
            <a:extLst>
              <a:ext uri="{FF2B5EF4-FFF2-40B4-BE49-F238E27FC236}">
                <a16:creationId xmlns:a16="http://schemas.microsoft.com/office/drawing/2014/main" id="{51CDA5FA-7F00-FC4B-B3F1-6F5F1F782E21}"/>
              </a:ext>
            </a:extLst>
          </p:cNvPr>
          <p:cNvGraphicFramePr>
            <a:graphicFrameLocks noChangeAspect="1"/>
          </p:cNvGraphicFramePr>
          <p:nvPr>
            <p:extLst>
              <p:ext uri="{D42A27DB-BD31-4B8C-83A1-F6EECF244321}">
                <p14:modId xmlns:p14="http://schemas.microsoft.com/office/powerpoint/2010/main" val="115621309"/>
              </p:ext>
            </p:extLst>
          </p:nvPr>
        </p:nvGraphicFramePr>
        <p:xfrm>
          <a:off x="5061223" y="2392189"/>
          <a:ext cx="4608513" cy="3270250"/>
        </p:xfrm>
        <a:graphic>
          <a:graphicData uri="http://schemas.openxmlformats.org/presentationml/2006/ole">
            <mc:AlternateContent xmlns:mc="http://schemas.openxmlformats.org/markup-compatibility/2006">
              <mc:Choice xmlns:v="urn:schemas-microsoft-com:vml" Requires="v">
                <p:oleObj spid="_x0000_s1034" name="位图图像" r:id="rId16" imgW="4756150" imgH="3371850" progId="Paint.Picture">
                  <p:embed/>
                </p:oleObj>
              </mc:Choice>
              <mc:Fallback>
                <p:oleObj name="位图图像" r:id="rId16" imgW="4756150" imgH="3371850" progId="Paint.Picture">
                  <p:embed/>
                  <p:pic>
                    <p:nvPicPr>
                      <p:cNvPr id="20" name="Object 2">
                        <a:extLst>
                          <a:ext uri="{FF2B5EF4-FFF2-40B4-BE49-F238E27FC236}">
                            <a16:creationId xmlns:a16="http://schemas.microsoft.com/office/drawing/2014/main" id="{51CDA5FA-7F00-FC4B-B3F1-6F5F1F782E2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r="21492"/>
                      <a:stretch>
                        <a:fillRect/>
                      </a:stretch>
                    </p:blipFill>
                    <p:spPr bwMode="auto">
                      <a:xfrm>
                        <a:off x="5061223" y="2392189"/>
                        <a:ext cx="4608513"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C8DA365E-3F10-4623-99FF-D398DB0FE129}"/>
              </a:ext>
            </a:extLst>
          </p:cNvPr>
          <p:cNvPicPr>
            <a:picLocks/>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2"/>
    </p:custDataLst>
    <p:extLst>
      <p:ext uri="{BB962C8B-B14F-4D97-AF65-F5344CB8AC3E}">
        <p14:creationId xmlns:p14="http://schemas.microsoft.com/office/powerpoint/2010/main" val="39854652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710E2A-62D0-40E5-9FAF-DB79BC161075}"/>
              </a:ext>
            </a:extLst>
          </p:cNvPr>
          <p:cNvSpPr txBox="1"/>
          <p:nvPr>
            <p:custDataLst>
              <p:tags r:id="rId2"/>
            </p:custDataLst>
          </p:nvPr>
        </p:nvSpPr>
        <p:spPr>
          <a:xfrm>
            <a:off x="452711" y="669690"/>
            <a:ext cx="1111988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莫尔条纹的条纹宽度</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与光栅栅距</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的比值</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，跟光栅夹角</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的关系约是：</a:t>
            </a:r>
          </a:p>
        </p:txBody>
      </p:sp>
      <p:sp>
        <p:nvSpPr>
          <p:cNvPr id="5" name="文本框 4">
            <a:extLst>
              <a:ext uri="{FF2B5EF4-FFF2-40B4-BE49-F238E27FC236}">
                <a16:creationId xmlns:a16="http://schemas.microsoft.com/office/drawing/2014/main" id="{336560C2-8DC9-4F33-97AE-D0B6EF2AE463}"/>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cos</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2BCBD7B-4E6F-4BB7-9CD8-44CB41BCB6CB}"/>
              </a:ext>
            </a:extLst>
          </p:cNvPr>
          <p:cNvSpPr txBox="1"/>
          <p:nvPr>
            <p:custDataLst>
              <p:tags r:id="rId4"/>
            </p:custDataLst>
          </p:nvPr>
        </p:nvSpPr>
        <p:spPr>
          <a:xfrm>
            <a:off x="2200284" y="3804906"/>
            <a:ext cx="9000631" cy="678061"/>
          </a:xfrm>
          <a:prstGeom prst="rect">
            <a:avLst/>
          </a:prstGeom>
          <a:noFill/>
        </p:spPr>
        <p:txBody>
          <a:bodyPr vert="horz" rtlCol="0" anchor="ctr" anchorCtr="0">
            <a:noAutofit/>
          </a:bodyPr>
          <a:lstStyle/>
          <a:p>
            <a:r>
              <a:rPr lang="zh-CN" altLang="en-US"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cos</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3889F87-579E-48ED-B33C-7A4368195A5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sin</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74E0AD5-6ABA-445C-B57F-02C04B93C69B}"/>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sin</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B7E9981F-2FD1-4F03-AED8-75ADC46D798B}"/>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412A9C40-EC19-4153-B780-D334F204DB6F}"/>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4A881520-AFC2-4643-9E6A-E620FFDAB9A0}"/>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DC20AD3-0DDB-4772-A903-1E5EFAF1B471}"/>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5717967-2173-4536-BEB7-64AC44816BDF}"/>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BC9F607-3D00-4F74-AA83-25566C2628AB}"/>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31860D99-5151-42DA-9D0F-681C8236691F}"/>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1054A5B-A2FB-4D9E-8470-7EF02E8CE1B9}"/>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5D1AFF6-084C-4648-A754-ACAAF13E67D6}"/>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1087208-2A3C-4374-881F-F58D6CF9A064}"/>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79CED58-DEAC-4F3B-BF68-BAF5B1499AC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578434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12750" y="1240061"/>
            <a:ext cx="10081691" cy="107879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光栅莫尔条纹的特点</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起放大作用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条纹宽度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栅距</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表示光栅条纹间的夹角，则有</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7"/>
              <p:cNvSpPr txBox="1"/>
              <p:nvPr/>
            </p:nvSpPr>
            <p:spPr>
              <a:xfrm>
                <a:off x="5421263" y="2104157"/>
                <a:ext cx="864096" cy="629058"/>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W</a:t>
                </a:r>
                <a:r>
                  <a:rPr lang="en-US" altLang="zh-CN" sz="2400"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num>
                      <m:den>
                        <m:r>
                          <a:rPr lang="en-US" altLang="zh-CN" sz="2400" i="1">
                            <a:latin typeface="Cambria Math" panose="02040503050406030204" pitchFamily="18" charset="0"/>
                            <a:ea typeface="Cambria Math" panose="02040503050406030204" pitchFamily="18" charset="0"/>
                          </a:rPr>
                          <m:t>𝜃</m:t>
                        </m:r>
                      </m:den>
                    </m:f>
                  </m:oMath>
                </a14:m>
                <a:endParaRPr lang="zh-CN" altLang="zh-CN" sz="2400" dirty="0">
                  <a:latin typeface="Cambria Math" panose="02040503050406030204" pitchFamily="18" charset="0"/>
                </a:endParaRPr>
              </a:p>
            </p:txBody>
          </p:sp>
        </mc:Choice>
        <mc:Fallback xmlns="">
          <p:sp>
            <p:nvSpPr>
              <p:cNvPr id="12" name="TextBox 17"/>
              <p:cNvSpPr txBox="1">
                <a:spLocks noRot="1" noChangeAspect="1" noMove="1" noResize="1" noEditPoints="1" noAdjustHandles="1" noChangeArrowheads="1" noChangeShapeType="1" noTextEdit="1"/>
              </p:cNvSpPr>
              <p:nvPr/>
            </p:nvSpPr>
            <p:spPr>
              <a:xfrm>
                <a:off x="5421263" y="2104157"/>
                <a:ext cx="864096" cy="629058"/>
              </a:xfrm>
              <a:prstGeom prst="rect">
                <a:avLst/>
              </a:prstGeom>
              <a:blipFill>
                <a:blip r:embed="rId4"/>
                <a:stretch>
                  <a:fillRect l="-9859" b="-6796"/>
                </a:stretch>
              </a:blipFill>
            </p:spPr>
            <p:txBody>
              <a:bodyPr/>
              <a:lstStyle/>
              <a:p>
                <a:r>
                  <a:rPr lang="zh-CN" altLang="en-US">
                    <a:noFill/>
                  </a:rPr>
                  <a:t> </a:t>
                </a:r>
              </a:p>
            </p:txBody>
          </p:sp>
        </mc:Fallback>
      </mc:AlternateContent>
      <p:sp>
        <p:nvSpPr>
          <p:cNvPr id="13" name="TextBox 17"/>
          <p:cNvSpPr txBox="1"/>
          <p:nvPr/>
        </p:nvSpPr>
        <p:spPr>
          <a:xfrm>
            <a:off x="812751" y="2968253"/>
            <a:ext cx="10369152"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100"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0.01mm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莫尔条纹的宽度调成</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，则放大倍数相当于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倍，即利用光的干涉现象把光栅间距放大</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倍，因而大大</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减轻了电子线路的负担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。莫尔条纹与光栅的关系如表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 name="表格 1"/>
          <p:cNvGraphicFramePr>
            <a:graphicFrameLocks noGrp="1"/>
          </p:cNvGraphicFramePr>
          <p:nvPr>
            <p:extLst>
              <p:ext uri="{D42A27DB-BD31-4B8C-83A1-F6EECF244321}">
                <p14:modId xmlns:p14="http://schemas.microsoft.com/office/powerpoint/2010/main" val="2465906792"/>
              </p:ext>
            </p:extLst>
          </p:nvPr>
        </p:nvGraphicFramePr>
        <p:xfrm>
          <a:off x="2540941" y="4541421"/>
          <a:ext cx="7776863" cy="1710938"/>
        </p:xfrm>
        <a:graphic>
          <a:graphicData uri="http://schemas.openxmlformats.org/drawingml/2006/table">
            <a:tbl>
              <a:tblPr firstRow="1" firstCol="1" bandRow="1">
                <a:tableStyleId>{5C22544A-7EE6-4342-B048-85BDC9FD1C3A}</a:tableStyleId>
              </a:tblPr>
              <a:tblGrid>
                <a:gridCol w="2940213">
                  <a:extLst>
                    <a:ext uri="{9D8B030D-6E8A-4147-A177-3AD203B41FA5}">
                      <a16:colId xmlns:a16="http://schemas.microsoft.com/office/drawing/2014/main" val="1752094699"/>
                    </a:ext>
                  </a:extLst>
                </a:gridCol>
                <a:gridCol w="2418325">
                  <a:extLst>
                    <a:ext uri="{9D8B030D-6E8A-4147-A177-3AD203B41FA5}">
                      <a16:colId xmlns:a16="http://schemas.microsoft.com/office/drawing/2014/main" val="2336731243"/>
                    </a:ext>
                  </a:extLst>
                </a:gridCol>
                <a:gridCol w="2418325">
                  <a:extLst>
                    <a:ext uri="{9D8B030D-6E8A-4147-A177-3AD203B41FA5}">
                      <a16:colId xmlns:a16="http://schemas.microsoft.com/office/drawing/2014/main" val="2348100481"/>
                    </a:ext>
                  </a:extLst>
                </a:gridCol>
              </a:tblGrid>
              <a:tr h="577722">
                <a:tc>
                  <a:txBody>
                    <a:bodyPr/>
                    <a:lstStyle/>
                    <a:p>
                      <a:pPr algn="ctr">
                        <a:lnSpc>
                          <a:spcPts val="1200"/>
                        </a:lnSpc>
                        <a:spcAft>
                          <a:spcPts val="0"/>
                        </a:spcAft>
                      </a:pPr>
                      <a:r>
                        <a:rPr lang="zh-CN" altLang="en-US" sz="1400" dirty="0">
                          <a:effectLst/>
                        </a:rPr>
                        <a:t>主</a:t>
                      </a:r>
                      <a:r>
                        <a:rPr lang="zh-CN" sz="1400" dirty="0">
                          <a:effectLst/>
                        </a:rPr>
                        <a:t>光栅相对指示</a:t>
                      </a:r>
                    </a:p>
                    <a:p>
                      <a:pPr algn="ctr">
                        <a:lnSpc>
                          <a:spcPts val="1200"/>
                        </a:lnSpc>
                        <a:spcAft>
                          <a:spcPts val="0"/>
                        </a:spcAft>
                      </a:pPr>
                      <a:r>
                        <a:rPr lang="zh-CN" sz="1400" dirty="0">
                          <a:effectLst/>
                        </a:rPr>
                        <a:t>光栅的转角方向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400" dirty="0">
                          <a:effectLst/>
                        </a:rPr>
                        <a:t>主光栅的移动方向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400" dirty="0">
                          <a:effectLst/>
                        </a:rPr>
                        <a:t>莫尔条纹移动方向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352646270"/>
                  </a:ext>
                </a:extLst>
              </a:tr>
              <a:tr h="283304">
                <a:tc rowSpan="2">
                  <a:txBody>
                    <a:bodyPr/>
                    <a:lstStyle/>
                    <a:p>
                      <a:pPr algn="ctr">
                        <a:lnSpc>
                          <a:spcPts val="1200"/>
                        </a:lnSpc>
                        <a:spcAft>
                          <a:spcPts val="0"/>
                        </a:spcAft>
                      </a:pPr>
                      <a:r>
                        <a:rPr lang="zh-CN" sz="1400" dirty="0">
                          <a:effectLst/>
                        </a:rPr>
                        <a:t>顺时针方向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向左</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向上</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1085471589"/>
                  </a:ext>
                </a:extLst>
              </a:tr>
              <a:tr h="283304">
                <a:tc vMerge="1">
                  <a:txBody>
                    <a:bodyPr/>
                    <a:lstStyle/>
                    <a:p>
                      <a:endParaRPr lang="zh-CN" altLang="en-US"/>
                    </a:p>
                  </a:txBody>
                  <a:tcPr/>
                </a:tc>
                <a:tc>
                  <a:txBody>
                    <a:bodyPr/>
                    <a:lstStyle/>
                    <a:p>
                      <a:pPr algn="ctr">
                        <a:lnSpc>
                          <a:spcPts val="1200"/>
                        </a:lnSpc>
                        <a:spcAft>
                          <a:spcPts val="0"/>
                        </a:spcAft>
                      </a:pPr>
                      <a:r>
                        <a:rPr lang="en-US" sz="1400" dirty="0">
                          <a:effectLst/>
                        </a:rPr>
                        <a:t>→ </a:t>
                      </a:r>
                      <a:r>
                        <a:rPr lang="zh-CN" sz="1400" dirty="0">
                          <a:effectLst/>
                        </a:rPr>
                        <a:t>向</a:t>
                      </a:r>
                      <a:r>
                        <a:rPr lang="zh-CN" altLang="en-US" sz="1400" dirty="0">
                          <a:effectLst/>
                        </a:rPr>
                        <a:t>右</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向下</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1869934386"/>
                  </a:ext>
                </a:extLst>
              </a:tr>
              <a:tr h="283304">
                <a:tc rowSpan="2">
                  <a:txBody>
                    <a:bodyPr/>
                    <a:lstStyle/>
                    <a:p>
                      <a:pPr algn="ctr">
                        <a:lnSpc>
                          <a:spcPts val="1200"/>
                        </a:lnSpc>
                        <a:spcAft>
                          <a:spcPts val="0"/>
                        </a:spcAft>
                      </a:pPr>
                      <a:r>
                        <a:rPr lang="zh-CN" sz="1400" dirty="0">
                          <a:effectLst/>
                        </a:rPr>
                        <a:t>逆时针方向</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向左</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a:effectLst/>
                        </a:rPr>
                        <a:t>↓ </a:t>
                      </a:r>
                      <a:r>
                        <a:rPr lang="zh-CN" sz="1400">
                          <a:effectLst/>
                        </a:rPr>
                        <a:t>向下</a:t>
                      </a:r>
                      <a:endParaRPr lang="zh-CN" sz="14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2876429412"/>
                  </a:ext>
                </a:extLst>
              </a:tr>
              <a:tr h="283304">
                <a:tc vMerge="1">
                  <a:txBody>
                    <a:bodyPr/>
                    <a:lstStyle/>
                    <a:p>
                      <a:endParaRPr lang="zh-CN" altLang="en-US"/>
                    </a:p>
                  </a:txBody>
                  <a:tcPr/>
                </a:tc>
                <a:tc>
                  <a:txBody>
                    <a:bodyPr/>
                    <a:lstStyle/>
                    <a:p>
                      <a:pPr algn="ctr">
                        <a:lnSpc>
                          <a:spcPts val="1200"/>
                        </a:lnSpc>
                        <a:spcAft>
                          <a:spcPts val="0"/>
                        </a:spcAft>
                      </a:pPr>
                      <a:r>
                        <a:rPr lang="en-US" sz="1400" dirty="0">
                          <a:effectLst/>
                        </a:rPr>
                        <a:t>→ </a:t>
                      </a:r>
                      <a:r>
                        <a:rPr lang="zh-CN" sz="1400" dirty="0">
                          <a:effectLst/>
                        </a:rPr>
                        <a:t>向</a:t>
                      </a:r>
                      <a:r>
                        <a:rPr lang="zh-CN" altLang="en-US" sz="1400" dirty="0">
                          <a:effectLst/>
                        </a:rPr>
                        <a:t>右</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en-US" sz="1400" dirty="0">
                          <a:effectLst/>
                        </a:rPr>
                        <a:t>↑ </a:t>
                      </a:r>
                      <a:r>
                        <a:rPr lang="zh-CN" sz="1400" dirty="0">
                          <a:effectLst/>
                        </a:rPr>
                        <a:t>向上</a:t>
                      </a:r>
                      <a:endParaRPr lang="zh-CN" sz="14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645928118"/>
                  </a:ext>
                </a:extLst>
              </a:tr>
            </a:tbl>
          </a:graphicData>
        </a:graphic>
      </p:graphicFrame>
      <p:sp>
        <p:nvSpPr>
          <p:cNvPr id="19" name="TextBox 11"/>
          <p:cNvSpPr txBox="1"/>
          <p:nvPr/>
        </p:nvSpPr>
        <p:spPr>
          <a:xfrm>
            <a:off x="4596770" y="632807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表</a:t>
            </a:r>
            <a:r>
              <a:rPr lang="en-US" altLang="zh-CN" sz="1500" b="1" dirty="0">
                <a:latin typeface="+mn-ea"/>
              </a:rPr>
              <a:t>3-2</a:t>
            </a:r>
            <a:r>
              <a:rPr lang="zh-CN" altLang="en-US" sz="1500" b="1" dirty="0">
                <a:latin typeface="+mn-ea"/>
              </a:rPr>
              <a:t>　莫尔条纹与光栅的关系</a:t>
            </a:r>
            <a:endParaRPr lang="en-US" altLang="zh-CN" sz="1500" b="1" dirty="0">
              <a:latin typeface="+mn-ea"/>
            </a:endParaRPr>
          </a:p>
        </p:txBody>
      </p:sp>
      <p:sp>
        <p:nvSpPr>
          <p:cNvPr id="3" name="矩形: 圆角 2">
            <a:extLst>
              <a:ext uri="{FF2B5EF4-FFF2-40B4-BE49-F238E27FC236}">
                <a16:creationId xmlns:a16="http://schemas.microsoft.com/office/drawing/2014/main" id="{93ADD95C-8C0F-4467-A48D-192C419E82E6}"/>
              </a:ext>
            </a:extLst>
          </p:cNvPr>
          <p:cNvSpPr/>
          <p:nvPr/>
        </p:nvSpPr>
        <p:spPr>
          <a:xfrm>
            <a:off x="5277247" y="2104157"/>
            <a:ext cx="1296144" cy="72008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668881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B0CCFC-E633-49D9-B604-8A3DAEA8272D}"/>
              </a:ext>
            </a:extLst>
          </p:cNvPr>
          <p:cNvSpPr txBox="1"/>
          <p:nvPr>
            <p:custDataLst>
              <p:tags r:id="rId2"/>
            </p:custDataLst>
          </p:nvPr>
        </p:nvSpPr>
        <p:spPr>
          <a:xfrm>
            <a:off x="1286157" y="717908"/>
            <a:ext cx="10286436" cy="2260203"/>
          </a:xfrm>
          <a:prstGeom prst="rect">
            <a:avLst/>
          </a:prstGeom>
          <a:noFill/>
        </p:spPr>
        <p:txBody>
          <a:bodyPr vert="horz" wrap="square" rtlCol="0" anchor="ctr" anchorCtr="0">
            <a:noAutofit/>
          </a:bodyPr>
          <a:lstStyle/>
          <a:p>
            <a:r>
              <a:rPr lang="zh-CN" altLang="zh-CN" sz="2742" dirty="0">
                <a:solidFill>
                  <a:srgbClr val="000000"/>
                </a:solidFill>
                <a:latin typeface="Microsoft Yahei" panose="020B0503020204020204" pitchFamily="34" charset="-122"/>
                <a:ea typeface="Microsoft Yahei" panose="020B0503020204020204" pitchFamily="34" charset="-122"/>
              </a:rPr>
              <a:t>某光栅条纹密度是</a:t>
            </a:r>
            <a:r>
              <a:rPr lang="en-US" altLang="zh-CN" sz="2742" dirty="0">
                <a:solidFill>
                  <a:srgbClr val="000000"/>
                </a:solidFill>
                <a:latin typeface="Microsoft Yahei" panose="020B0503020204020204" pitchFamily="34" charset="-122"/>
                <a:ea typeface="Microsoft Yahei" panose="020B0503020204020204" pitchFamily="34" charset="-122"/>
              </a:rPr>
              <a:t>100</a:t>
            </a:r>
            <a:r>
              <a:rPr lang="zh-CN" altLang="zh-CN" sz="2742" dirty="0">
                <a:solidFill>
                  <a:srgbClr val="000000"/>
                </a:solidFill>
                <a:latin typeface="Microsoft Yahei" panose="020B0503020204020204" pitchFamily="34" charset="-122"/>
                <a:ea typeface="Microsoft Yahei" panose="020B0503020204020204" pitchFamily="34" charset="-122"/>
              </a:rPr>
              <a:t>条</a:t>
            </a:r>
            <a:r>
              <a:rPr lang="en-US" altLang="zh-CN" sz="2742" dirty="0">
                <a:solidFill>
                  <a:srgbClr val="000000"/>
                </a:solidFill>
                <a:latin typeface="Microsoft Yahei" panose="020B0503020204020204" pitchFamily="34" charset="-122"/>
                <a:ea typeface="Microsoft Yahei" panose="020B0503020204020204" pitchFamily="34" charset="-122"/>
              </a:rPr>
              <a:t>/mm</a:t>
            </a:r>
            <a:r>
              <a:rPr lang="zh-CN" altLang="zh-CN" sz="2742" dirty="0">
                <a:solidFill>
                  <a:srgbClr val="000000"/>
                </a:solidFill>
                <a:latin typeface="Microsoft Yahei" panose="020B0503020204020204" pitchFamily="34" charset="-122"/>
                <a:ea typeface="Microsoft Yahei" panose="020B0503020204020204" pitchFamily="34" charset="-122"/>
              </a:rPr>
              <a:t>，光栅条纹间夹角</a:t>
            </a:r>
            <a:r>
              <a:rPr lang="zh-CN" altLang="zh-CN" sz="2742" i="1" dirty="0">
                <a:solidFill>
                  <a:srgbClr val="000000"/>
                </a:solidFill>
                <a:latin typeface="Microsoft Yahei" panose="020B0503020204020204" pitchFamily="34" charset="-122"/>
                <a:ea typeface="Microsoft Yahei" panose="020B0503020204020204" pitchFamily="34" charset="-122"/>
              </a:rPr>
              <a:t>θ</a:t>
            </a:r>
            <a:r>
              <a:rPr lang="en-US" altLang="zh-CN" sz="2742" dirty="0">
                <a:solidFill>
                  <a:srgbClr val="000000"/>
                </a:solidFill>
                <a:latin typeface="Microsoft Yahei" panose="020B0503020204020204" pitchFamily="34" charset="-122"/>
                <a:ea typeface="Microsoft Yahei" panose="020B0503020204020204" pitchFamily="34" charset="-122"/>
              </a:rPr>
              <a:t>=0.057</a:t>
            </a:r>
            <a:r>
              <a:rPr lang="en-US" altLang="zh-CN" sz="2800" baseline="30000" dirty="0"/>
              <a:t>°</a:t>
            </a:r>
            <a:r>
              <a:rPr lang="zh-CN" altLang="zh-CN" sz="2742" dirty="0">
                <a:solidFill>
                  <a:srgbClr val="000000"/>
                </a:solidFill>
                <a:latin typeface="Microsoft Yahei" panose="020B0503020204020204" pitchFamily="34" charset="-122"/>
                <a:ea typeface="Microsoft Yahei" panose="020B0503020204020204" pitchFamily="34" charset="-122"/>
              </a:rPr>
              <a:t>，则莫尔条纹的宽度是</a:t>
            </a:r>
            <a:r>
              <a:rPr lang="zh-CN" altLang="en-US" sz="2742" dirty="0">
                <a:solidFill>
                  <a:srgbClr val="000000"/>
                </a:solidFill>
                <a:latin typeface="Microsoft Yahei" panose="020B0503020204020204" pitchFamily="34" charset="-122"/>
                <a:ea typeface="Microsoft Yahei" panose="020B0503020204020204" pitchFamily="34" charset="-122"/>
              </a:rPr>
              <a:t>：</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C8ADE1DA-0A0A-4DF0-835A-15CA7B083BF0}"/>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8EF0F28-3974-4DB0-88EE-E46F24028A2B}"/>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A63AC2A-D8E5-44B0-A716-140DFC6B0CF3}"/>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77174F4-E6F3-405E-920C-6438D862CB54}"/>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0.175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D9F579F-ABC7-4A0E-953D-8DF435469E5E}"/>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42BCCF0-7FDE-485B-962F-2FF5971A3068}"/>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ECDDFC7-B0DB-44DB-B6C9-773C72B50D82}"/>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EBC18AB-5F36-4CF1-A0F8-1C4A49016EA8}"/>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AA95745-D751-4CC0-B5AC-9802DF65A277}"/>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hidden="1">
            <a:extLst>
              <a:ext uri="{FF2B5EF4-FFF2-40B4-BE49-F238E27FC236}">
                <a16:creationId xmlns:a16="http://schemas.microsoft.com/office/drawing/2014/main" id="{7D79126A-7509-4161-9289-05EEBFA40870}"/>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hidden="1">
            <a:extLst>
              <a:ext uri="{FF2B5EF4-FFF2-40B4-BE49-F238E27FC236}">
                <a16:creationId xmlns:a16="http://schemas.microsoft.com/office/drawing/2014/main" id="{EE4F2FF7-A55F-4659-9533-8A77D1E208EE}"/>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hidden="1">
            <a:extLst>
              <a:ext uri="{FF2B5EF4-FFF2-40B4-BE49-F238E27FC236}">
                <a16:creationId xmlns:a16="http://schemas.microsoft.com/office/drawing/2014/main" id="{2E5799C4-1EDA-4027-8234-79873470C571}"/>
              </a:ext>
            </a:extLst>
          </p:cNvPr>
          <p:cNvSpPr txBox="1"/>
          <p:nvPr>
            <p:custDataLst>
              <p:tags r:id="rId14"/>
            </p:custDataLst>
          </p:nvPr>
        </p:nvSpPr>
        <p:spPr>
          <a:xfrm>
            <a:off x="13434683" y="1339380"/>
            <a:ext cx="3862771" cy="741485"/>
          </a:xfrm>
          <a:prstGeom prst="rect">
            <a:avLst/>
          </a:prstGeom>
          <a:noFill/>
        </p:spPr>
        <p:txBody>
          <a:bodyPr vert="horz" wrap="square" rtlCol="0" anchor="t" anchorCtr="0">
            <a:spAutoFit/>
          </a:bodyPr>
          <a:lstStyle/>
          <a:p>
            <a:r>
              <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栅距</a:t>
            </a:r>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P=1/100 m=0.01mm</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W=P/</a:t>
            </a:r>
            <a:r>
              <a:rPr lang="zh-CN" altLang="zh-CN" sz="2109" dirty="0">
                <a:solidFill>
                  <a:srgbClr val="000000"/>
                </a:solidFill>
                <a:latin typeface="Microsoft Yahei" panose="020B0503020204020204" pitchFamily="34" charset="-122"/>
                <a:ea typeface="Microsoft Yahei" panose="020B0503020204020204" pitchFamily="34" charset="-122"/>
              </a:rPr>
              <a:t> θ</a:t>
            </a:r>
            <a:r>
              <a:rPr lang="en-US" altLang="zh-CN" sz="2109" dirty="0">
                <a:solidFill>
                  <a:srgbClr val="000000"/>
                </a:solidFill>
                <a:latin typeface="Microsoft Yahei" panose="020B0503020204020204" pitchFamily="34" charset="-122"/>
                <a:ea typeface="Microsoft Yahei" panose="020B0503020204020204" pitchFamily="34" charset="-122"/>
              </a:rPr>
              <a:t>=0.01/0.001=10mm</a:t>
            </a:r>
            <a:endPar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hidden="1">
            <a:extLst>
              <a:ext uri="{FF2B5EF4-FFF2-40B4-BE49-F238E27FC236}">
                <a16:creationId xmlns:a16="http://schemas.microsoft.com/office/drawing/2014/main" id="{56700385-E51F-48D5-A71A-B01FA81A6E95}"/>
              </a:ext>
            </a:extLst>
          </p:cNvPr>
          <p:cNvGrpSpPr/>
          <p:nvPr>
            <p:custDataLst>
              <p:tags r:id="rId15"/>
            </p:custDataLst>
          </p:nvPr>
        </p:nvGrpSpPr>
        <p:grpSpPr>
          <a:xfrm>
            <a:off x="13273958" y="0"/>
            <a:ext cx="4023496" cy="683084"/>
            <a:chOff x="12585700" y="0"/>
            <a:chExt cx="3815080" cy="647700"/>
          </a:xfrm>
        </p:grpSpPr>
        <p:sp>
          <p:nvSpPr>
            <p:cNvPr id="21" name="RemarkBack" hidden="1">
              <a:extLst>
                <a:ext uri="{FF2B5EF4-FFF2-40B4-BE49-F238E27FC236}">
                  <a16:creationId xmlns:a16="http://schemas.microsoft.com/office/drawing/2014/main" id="{7533878E-E2D8-46CF-BD8F-AC6A71D28BA6}"/>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hidden="1">
              <a:extLst>
                <a:ext uri="{FF2B5EF4-FFF2-40B4-BE49-F238E27FC236}">
                  <a16:creationId xmlns:a16="http://schemas.microsoft.com/office/drawing/2014/main" id="{70E9B100-D0EA-4758-A2D7-949969F34F87}"/>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hidden="1">
              <a:extLst>
                <a:ext uri="{FF2B5EF4-FFF2-40B4-BE49-F238E27FC236}">
                  <a16:creationId xmlns:a16="http://schemas.microsoft.com/office/drawing/2014/main" id="{064576C1-A199-43C9-B034-333AD7753188}"/>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8" name="组合 17">
            <a:extLst>
              <a:ext uri="{FF2B5EF4-FFF2-40B4-BE49-F238E27FC236}">
                <a16:creationId xmlns:a16="http://schemas.microsoft.com/office/drawing/2014/main" id="{22E8266B-2DCE-44EE-B36E-0E30B25CBD5C}"/>
              </a:ext>
            </a:extLst>
          </p:cNvPr>
          <p:cNvGrpSpPr/>
          <p:nvPr>
            <p:custDataLst>
              <p:tags r:id="rId16"/>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22AD2DB6-ABAF-4EF2-B830-F47E0032C6CF}"/>
                </a:ext>
              </a:extLst>
            </p:cNvPr>
            <p:cNvSpPr/>
            <p:nvPr>
              <p:custDataLst>
                <p:tags r:id="rId18"/>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33FDBF6-4CD3-4C5B-B73B-6442A76C9E76}"/>
                </a:ext>
              </a:extLst>
            </p:cNvPr>
            <p:cNvSpPr/>
            <p:nvPr>
              <p:custDataLst>
                <p:tags r:id="rId19"/>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7430210-AACB-447C-8213-BBD7B54B6628}"/>
                </a:ext>
              </a:extLst>
            </p:cNvPr>
            <p:cNvSpPr txBox="1"/>
            <p:nvPr>
              <p:custDataLst>
                <p:tags r:id="rId20"/>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2626CDE-C688-4667-B4FF-0CA547B0315D}"/>
                </a:ext>
              </a:extLst>
            </p:cNvPr>
            <p:cNvSpPr txBox="1"/>
            <p:nvPr>
              <p:custDataLst>
                <p:tags r:id="rId21"/>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03C25BD-5AB0-4B0A-8313-D7D5537F371E}"/>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28661412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文本框 4">
            <a:extLst>
              <a:ext uri="{FF2B5EF4-FFF2-40B4-BE49-F238E27FC236}">
                <a16:creationId xmlns:a16="http://schemas.microsoft.com/office/drawing/2014/main" id="{931D165A-93D7-EA46-99C7-DDD2BF22A90B}"/>
              </a:ext>
            </a:extLst>
          </p:cNvPr>
          <p:cNvSpPr txBox="1">
            <a:spLocks noChangeArrowheads="1"/>
          </p:cNvSpPr>
          <p:nvPr>
            <p:custDataLst>
              <p:tags r:id="rId2"/>
            </p:custDataLst>
          </p:nvPr>
        </p:nvSpPr>
        <p:spPr bwMode="auto">
          <a:xfrm>
            <a:off x="1172791" y="669690"/>
            <a:ext cx="9509114" cy="226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742" dirty="0">
                <a:solidFill>
                  <a:srgbClr val="000000"/>
                </a:solidFill>
                <a:latin typeface="Microsoft Yahei" panose="020B0503020204020204" pitchFamily="34" charset="-122"/>
                <a:ea typeface="Microsoft Yahei" panose="020B0503020204020204" pitchFamily="34" charset="-122"/>
              </a:rPr>
              <a:t>设：</a:t>
            </a:r>
            <a:r>
              <a:rPr lang="en-US" altLang="zh-CN" sz="2742" i="1" dirty="0" err="1">
                <a:solidFill>
                  <a:srgbClr val="000000"/>
                </a:solidFill>
                <a:latin typeface="Microsoft Yahei" panose="020B0503020204020204" pitchFamily="34" charset="-122"/>
                <a:ea typeface="Microsoft Yahei" panose="020B0503020204020204" pitchFamily="34" charset="-122"/>
              </a:rPr>
              <a:t>θ</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0.6</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，节距</a:t>
            </a:r>
            <a:r>
              <a:rPr lang="en-US" altLang="zh-CN" sz="2742" i="1" dirty="0">
                <a:solidFill>
                  <a:srgbClr val="000000"/>
                </a:solidFill>
                <a:latin typeface="Microsoft Yahei" panose="020B0503020204020204" pitchFamily="34" charset="-122"/>
                <a:ea typeface="Microsoft Yahei" panose="020B0503020204020204" pitchFamily="34" charset="-122"/>
              </a:rPr>
              <a:t>p</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0.2</a:t>
            </a:r>
            <a:r>
              <a:rPr lang="zh-CN" altLang="en-US" sz="2742" dirty="0">
                <a:solidFill>
                  <a:srgbClr val="000000"/>
                </a:solidFill>
                <a:latin typeface="Microsoft Yahei" panose="020B0503020204020204" pitchFamily="34" charset="-122"/>
                <a:ea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rPr>
              <a:t>，则明暗条纹间距</a:t>
            </a:r>
            <a:r>
              <a:rPr lang="en-US" altLang="zh-CN" sz="2742" i="1" dirty="0">
                <a:solidFill>
                  <a:srgbClr val="000000"/>
                </a:solidFill>
                <a:latin typeface="Microsoft Yahei" panose="020B0503020204020204" pitchFamily="34" charset="-122"/>
                <a:ea typeface="Microsoft Yahei" panose="020B0503020204020204" pitchFamily="34" charset="-122"/>
              </a:rPr>
              <a:t>w</a:t>
            </a:r>
            <a:r>
              <a:rPr lang="zh-CN" altLang="en-US" sz="2742" dirty="0">
                <a:solidFill>
                  <a:srgbClr val="000000"/>
                </a:solidFill>
                <a:latin typeface="Microsoft Yahei" panose="020B0503020204020204" pitchFamily="34" charset="-122"/>
                <a:ea typeface="Microsoft Yahei" panose="020B0503020204020204" pitchFamily="34" charset="-122"/>
              </a:rPr>
              <a:t>约是：</a:t>
            </a:r>
            <a:endParaRPr lang="zh-CN" altLang="en-US" sz="2742" dirty="0">
              <a:solidFill>
                <a:srgbClr val="000000"/>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07522" name="文本框 5">
            <a:extLst>
              <a:ext uri="{FF2B5EF4-FFF2-40B4-BE49-F238E27FC236}">
                <a16:creationId xmlns:a16="http://schemas.microsoft.com/office/drawing/2014/main" id="{CB28E7F3-986C-8444-BDCF-A1A0A3FABAE2}"/>
              </a:ext>
            </a:extLst>
          </p:cNvPr>
          <p:cNvSpPr txBox="1">
            <a:spLocks noChangeArrowheads="1"/>
          </p:cNvSpPr>
          <p:nvPr>
            <p:custDataLst>
              <p:tags r:id="rId3"/>
            </p:custDataLst>
          </p:nvPr>
        </p:nvSpPr>
        <p:spPr bwMode="auto">
          <a:xfrm>
            <a:off x="3536315" y="2938265"/>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3" name="文本框 6">
            <a:extLst>
              <a:ext uri="{FF2B5EF4-FFF2-40B4-BE49-F238E27FC236}">
                <a16:creationId xmlns:a16="http://schemas.microsoft.com/office/drawing/2014/main" id="{F467C95B-DACB-394B-840F-30D5F4F6F251}"/>
              </a:ext>
            </a:extLst>
          </p:cNvPr>
          <p:cNvSpPr txBox="1">
            <a:spLocks noChangeArrowheads="1"/>
          </p:cNvSpPr>
          <p:nvPr>
            <p:custDataLst>
              <p:tags r:id="rId4"/>
            </p:custDataLst>
          </p:nvPr>
        </p:nvSpPr>
        <p:spPr bwMode="auto">
          <a:xfrm>
            <a:off x="3536315" y="3842347"/>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4" name="文本框 7">
            <a:extLst>
              <a:ext uri="{FF2B5EF4-FFF2-40B4-BE49-F238E27FC236}">
                <a16:creationId xmlns:a16="http://schemas.microsoft.com/office/drawing/2014/main" id="{3EC4C7E5-6A2B-A343-8499-287FB7889270}"/>
              </a:ext>
            </a:extLst>
          </p:cNvPr>
          <p:cNvSpPr txBox="1">
            <a:spLocks noChangeArrowheads="1"/>
          </p:cNvSpPr>
          <p:nvPr>
            <p:custDataLst>
              <p:tags r:id="rId5"/>
            </p:custDataLst>
          </p:nvPr>
        </p:nvSpPr>
        <p:spPr bwMode="auto">
          <a:xfrm>
            <a:off x="3536315" y="4746428"/>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0.33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525" name="文本框 8">
            <a:extLst>
              <a:ext uri="{FF2B5EF4-FFF2-40B4-BE49-F238E27FC236}">
                <a16:creationId xmlns:a16="http://schemas.microsoft.com/office/drawing/2014/main" id="{899D9587-9D6A-D647-AB41-E34038D33551}"/>
              </a:ext>
            </a:extLst>
          </p:cNvPr>
          <p:cNvSpPr txBox="1">
            <a:spLocks noChangeArrowheads="1"/>
          </p:cNvSpPr>
          <p:nvPr>
            <p:custDataLst>
              <p:tags r:id="rId6"/>
            </p:custDataLst>
          </p:nvPr>
        </p:nvSpPr>
        <p:spPr bwMode="auto">
          <a:xfrm>
            <a:off x="3536315" y="5650509"/>
            <a:ext cx="6750473" cy="67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3.3 mm</a:t>
            </a:r>
            <a:endPar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349F2C13-9CC9-7B48-B69B-AEF7A41FEB2A}"/>
              </a:ext>
            </a:extLst>
          </p:cNvPr>
          <p:cNvSpPr>
            <a:spLocks noChangeAspect="1"/>
          </p:cNvSpPr>
          <p:nvPr>
            <p:custDataLst>
              <p:tags r:id="rId7"/>
            </p:custDataLst>
          </p:nvPr>
        </p:nvSpPr>
        <p:spPr>
          <a:xfrm>
            <a:off x="2782914" y="3005233"/>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37D2EDA-E111-BB4C-9232-7387841B95AE}"/>
              </a:ext>
            </a:extLst>
          </p:cNvPr>
          <p:cNvSpPr>
            <a:spLocks noChangeAspect="1"/>
          </p:cNvSpPr>
          <p:nvPr>
            <p:custDataLst>
              <p:tags r:id="rId8"/>
            </p:custDataLst>
          </p:nvPr>
        </p:nvSpPr>
        <p:spPr>
          <a:xfrm>
            <a:off x="2782914" y="3909315"/>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4D2FC69-1DCE-B346-B42D-FCC331CA2274}"/>
              </a:ext>
            </a:extLst>
          </p:cNvPr>
          <p:cNvSpPr>
            <a:spLocks noChangeAspect="1"/>
          </p:cNvSpPr>
          <p:nvPr>
            <p:custDataLst>
              <p:tags r:id="rId9"/>
            </p:custDataLst>
          </p:nvPr>
        </p:nvSpPr>
        <p:spPr>
          <a:xfrm>
            <a:off x="2782914" y="4813396"/>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D74E9EF8-3C55-D74B-BFFD-2F4931479361}"/>
              </a:ext>
            </a:extLst>
          </p:cNvPr>
          <p:cNvSpPr>
            <a:spLocks noChangeAspect="1"/>
          </p:cNvSpPr>
          <p:nvPr>
            <p:custDataLst>
              <p:tags r:id="rId10"/>
            </p:custDataLst>
          </p:nvPr>
        </p:nvSpPr>
        <p:spPr>
          <a:xfrm>
            <a:off x="2782914" y="5717477"/>
            <a:ext cx="542449" cy="542449"/>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B23E3C1E-08B9-FD4A-AAE3-229780478D84}"/>
              </a:ext>
            </a:extLst>
          </p:cNvPr>
          <p:cNvSpPr/>
          <p:nvPr>
            <p:custDataLst>
              <p:tags r:id="rId11"/>
            </p:custDataLst>
          </p:nvPr>
        </p:nvSpPr>
        <p:spPr>
          <a:xfrm>
            <a:off x="8116993" y="6554589"/>
            <a:ext cx="1627346" cy="433624"/>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07531" name="组合 18">
            <a:extLst>
              <a:ext uri="{FF2B5EF4-FFF2-40B4-BE49-F238E27FC236}">
                <a16:creationId xmlns:a16="http://schemas.microsoft.com/office/drawing/2014/main" id="{FD1E1FD3-2811-5E4F-BA06-D4D30600AE0C}"/>
              </a:ext>
            </a:extLst>
          </p:cNvPr>
          <p:cNvGrpSpPr>
            <a:grpSpLocks/>
          </p:cNvGrpSpPr>
          <p:nvPr>
            <p:custDataLst>
              <p:tags r:id="rId12"/>
            </p:custDataLst>
          </p:nvPr>
        </p:nvGrpSpPr>
        <p:grpSpPr bwMode="auto">
          <a:xfrm>
            <a:off x="0" y="0"/>
            <a:ext cx="9643533" cy="669690"/>
            <a:chOff x="0" y="0"/>
            <a:chExt cx="9144000" cy="635000"/>
          </a:xfrm>
        </p:grpSpPr>
        <p:sp>
          <p:nvSpPr>
            <p:cNvPr id="15" name="TitleBackground">
              <a:extLst>
                <a:ext uri="{FF2B5EF4-FFF2-40B4-BE49-F238E27FC236}">
                  <a16:creationId xmlns:a16="http://schemas.microsoft.com/office/drawing/2014/main" id="{F7BEFE88-2AF8-6C4B-8365-7DF12492329A}"/>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ColorBlock">
              <a:extLst>
                <a:ext uri="{FF2B5EF4-FFF2-40B4-BE49-F238E27FC236}">
                  <a16:creationId xmlns:a16="http://schemas.microsoft.com/office/drawing/2014/main" id="{7211090E-11F8-AD41-B644-155AC5827400}"/>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535" name="TypeText">
              <a:extLst>
                <a:ext uri="{FF2B5EF4-FFF2-40B4-BE49-F238E27FC236}">
                  <a16:creationId xmlns:a16="http://schemas.microsoft.com/office/drawing/2014/main" id="{E88B9E09-8925-C64C-879B-3F8BFE75703F}"/>
                </a:ext>
              </a:extLst>
            </p:cNvPr>
            <p:cNvSpPr txBox="1">
              <a:spLocks noChangeArrowheads="1"/>
            </p:cNvSpPr>
            <p:nvPr>
              <p:custDataLst>
                <p:tags r:id="rId16"/>
              </p:custDataLst>
            </p:nvPr>
          </p:nvSpPr>
          <p:spPr bwMode="auto">
            <a:xfrm>
              <a:off x="24084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07536" name="TipText">
              <a:extLst>
                <a:ext uri="{FF2B5EF4-FFF2-40B4-BE49-F238E27FC236}">
                  <a16:creationId xmlns:a16="http://schemas.microsoft.com/office/drawing/2014/main" id="{FABD17BE-AC94-7044-AA67-D6B53C850291}"/>
                </a:ext>
              </a:extLst>
            </p:cNvPr>
            <p:cNvSpPr txBox="1">
              <a:spLocks noChangeArrowheads="1"/>
            </p:cNvSpPr>
            <p:nvPr>
              <p:custDataLst>
                <p:tags r:id="rId17"/>
              </p:custDataLst>
            </p:nvPr>
          </p:nvSpPr>
          <p:spPr bwMode="auto">
            <a:xfrm>
              <a:off x="1501053" y="103562"/>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0" lang="zh-CN" altLang="en-US"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07532" name="图片 3">
            <a:extLst>
              <a:ext uri="{FF2B5EF4-FFF2-40B4-BE49-F238E27FC236}">
                <a16:creationId xmlns:a16="http://schemas.microsoft.com/office/drawing/2014/main" id="{D89E5138-7D88-D640-A1C3-DFACA5B03619}"/>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130935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442DD0-56CF-4D38-89EA-CF38115DBA0C}"/>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光栅是一种（）检测元件</a:t>
            </a:r>
          </a:p>
        </p:txBody>
      </p:sp>
      <p:sp>
        <p:nvSpPr>
          <p:cNvPr id="5" name="文本框 4">
            <a:extLst>
              <a:ext uri="{FF2B5EF4-FFF2-40B4-BE49-F238E27FC236}">
                <a16:creationId xmlns:a16="http://schemas.microsoft.com/office/drawing/2014/main" id="{1B0FFE6B-8E99-4DED-ADDB-C0D422EF9ED6}"/>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速度</a:t>
            </a:r>
          </a:p>
        </p:txBody>
      </p:sp>
      <p:sp>
        <p:nvSpPr>
          <p:cNvPr id="6" name="文本框 5">
            <a:extLst>
              <a:ext uri="{FF2B5EF4-FFF2-40B4-BE49-F238E27FC236}">
                <a16:creationId xmlns:a16="http://schemas.microsoft.com/office/drawing/2014/main" id="{587C7A9D-4181-4B22-985C-A703EA841DA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压力</a:t>
            </a:r>
          </a:p>
        </p:txBody>
      </p:sp>
      <p:sp>
        <p:nvSpPr>
          <p:cNvPr id="7" name="文本框 6">
            <a:extLst>
              <a:ext uri="{FF2B5EF4-FFF2-40B4-BE49-F238E27FC236}">
                <a16:creationId xmlns:a16="http://schemas.microsoft.com/office/drawing/2014/main" id="{82CB7A23-9A8F-4711-ADAC-46F4D47F4460}"/>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位置</a:t>
            </a:r>
          </a:p>
        </p:txBody>
      </p:sp>
      <p:sp>
        <p:nvSpPr>
          <p:cNvPr id="8" name="文本框 7">
            <a:extLst>
              <a:ext uri="{FF2B5EF4-FFF2-40B4-BE49-F238E27FC236}">
                <a16:creationId xmlns:a16="http://schemas.microsoft.com/office/drawing/2014/main" id="{B834AD3A-BE65-474A-8352-74EE215EC739}"/>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位移</a:t>
            </a:r>
          </a:p>
        </p:txBody>
      </p:sp>
      <p:sp>
        <p:nvSpPr>
          <p:cNvPr id="9" name="椭圆 8">
            <a:extLst>
              <a:ext uri="{FF2B5EF4-FFF2-40B4-BE49-F238E27FC236}">
                <a16:creationId xmlns:a16="http://schemas.microsoft.com/office/drawing/2014/main" id="{D86E5371-8F1C-4703-9497-D4EB20E5B24D}"/>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0EAE2E1-2A70-462E-B12E-18F63BCB5C88}"/>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87DEF07-562A-4A0A-B1FA-A8A8BC614C46}"/>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FEAF88B-29D1-448A-A033-4C3BBDDA5F7C}"/>
              </a:ext>
            </a:extLst>
          </p:cNvPr>
          <p:cNvSpPr>
            <a:spLocks noChangeAspect="1"/>
          </p:cNvSpPr>
          <p:nvPr>
            <p:custDataLst>
              <p:tags r:id="rId10"/>
            </p:custDataLst>
          </p:nvPr>
        </p:nvSpPr>
        <p:spPr>
          <a:xfrm>
            <a:off x="1657835" y="571831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B33D4F-3B5D-4086-8C41-BD3CA91FBE35}"/>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F13CC25-EECF-4C91-B4B1-E12E3878B6CD}"/>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651CE3EA-BB27-46FE-B288-E728C55D36D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3CE85BF-9BCF-402B-AC9A-462CF900DA07}"/>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7ECD350-0910-41D7-90A0-B8D23ED4D162}"/>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1EEDBD8-9F7A-42C4-92DB-E0FD10109622}"/>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52DC5BD-4623-416A-9F6D-EB8F8E0481E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16504876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316807" y="2248173"/>
            <a:ext cx="4680520"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用于测量与控制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的传感器种类繁多，</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同一被测量，可以用不同的传感器来测量</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而同一原理的传感器，通常又可测量不同类型的被测量。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因此，分类的方法也又很多。通常有两种方法来分类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一种是以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被测参量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来分，另一种是以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传感器的工作原理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来分。</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列出了目前的一些分类方法：</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传感器的分类及要求</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 name="矩形: 对角圆角 1">
            <a:extLst>
              <a:ext uri="{FF2B5EF4-FFF2-40B4-BE49-F238E27FC236}">
                <a16:creationId xmlns:a16="http://schemas.microsoft.com/office/drawing/2014/main" id="{67E3E461-C5C2-4733-A6FF-AD753E0CE7C7}"/>
              </a:ext>
            </a:extLst>
          </p:cNvPr>
          <p:cNvSpPr/>
          <p:nvPr/>
        </p:nvSpPr>
        <p:spPr>
          <a:xfrm>
            <a:off x="1244799" y="2248173"/>
            <a:ext cx="4731151" cy="3960440"/>
          </a:xfrm>
          <a:prstGeom prst="round2Diag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C36D163-6AC6-407F-AAAE-6845EE486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455" y="2315513"/>
            <a:ext cx="5221340" cy="3480893"/>
          </a:xfrm>
          <a:prstGeom prst="rect">
            <a:avLst/>
          </a:prstGeom>
        </p:spPr>
      </p:pic>
      <p:sp>
        <p:nvSpPr>
          <p:cNvPr id="14" name="TextBox 12">
            <a:extLst>
              <a:ext uri="{FF2B5EF4-FFF2-40B4-BE49-F238E27FC236}">
                <a16:creationId xmlns:a16="http://schemas.microsoft.com/office/drawing/2014/main" id="{A67D00A3-9321-4E66-82DE-B9A70831B388}"/>
              </a:ext>
            </a:extLst>
          </p:cNvPr>
          <p:cNvSpPr txBox="1"/>
          <p:nvPr/>
        </p:nvSpPr>
        <p:spPr>
          <a:xfrm>
            <a:off x="7948744" y="5992589"/>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接触式传感器</a:t>
            </a:r>
            <a:endParaRPr lang="en-US" altLang="zh-CN" sz="1500" b="1" dirty="0">
              <a:latin typeface="+mn-ea"/>
            </a:endParaRPr>
          </a:p>
        </p:txBody>
      </p:sp>
      <p:sp>
        <p:nvSpPr>
          <p:cNvPr id="5" name="矩形 4">
            <a:extLst>
              <a:ext uri="{FF2B5EF4-FFF2-40B4-BE49-F238E27FC236}">
                <a16:creationId xmlns:a16="http://schemas.microsoft.com/office/drawing/2014/main" id="{885F859F-3D10-4E2C-A250-DC761B816D36}"/>
              </a:ext>
            </a:extLst>
          </p:cNvPr>
          <p:cNvSpPr/>
          <p:nvPr/>
        </p:nvSpPr>
        <p:spPr>
          <a:xfrm>
            <a:off x="7149455" y="2309815"/>
            <a:ext cx="5256584" cy="34667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14554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2"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32830" y="2056139"/>
            <a:ext cx="9721081" cy="314436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可分为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透射光栅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反射光栅</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透射光栅的线条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刻制在透明的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光学玻璃</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反射光栅的线条</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刻制在具有强反射力的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金属板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上，一般用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不锈钢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光栅测量系统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的基本构成如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所示。光栅移动时产生的莫尔条纹明暗信号可以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用光电元件接受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是四块光电池，产生的信号相位彼此相差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，对这些信号进行适当的处理后，即可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变成光栅位移量的测量值。</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5941134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3.jpg" descr="id:2147484838;FounderCES"/>
          <p:cNvPicPr/>
          <p:nvPr/>
        </p:nvPicPr>
        <p:blipFill>
          <a:blip r:embed="rId4">
            <a:clrChange>
              <a:clrFrom>
                <a:srgbClr val="FFFFFF"/>
              </a:clrFrom>
              <a:clrTo>
                <a:srgbClr val="FFFFFF">
                  <a:alpha val="0"/>
                </a:srgbClr>
              </a:clrTo>
            </a:clrChange>
          </a:blip>
          <a:stretch>
            <a:fillRect/>
          </a:stretch>
        </p:blipFill>
        <p:spPr>
          <a:xfrm>
            <a:off x="1964879" y="1312069"/>
            <a:ext cx="8881209" cy="4160254"/>
          </a:xfrm>
          <a:prstGeom prst="rect">
            <a:avLst/>
          </a:prstGeom>
        </p:spPr>
      </p:pic>
      <p:sp>
        <p:nvSpPr>
          <p:cNvPr id="10" name="TextBox 11"/>
          <p:cNvSpPr txBox="1"/>
          <p:nvPr/>
        </p:nvSpPr>
        <p:spPr>
          <a:xfrm>
            <a:off x="3477047" y="5634766"/>
            <a:ext cx="5976664"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3-13</a:t>
            </a:r>
            <a:r>
              <a:rPr lang="zh-CN" altLang="en-US" sz="1500" b="1" dirty="0">
                <a:latin typeface="+mn-ea"/>
              </a:rPr>
              <a:t>　光栅测量系统</a:t>
            </a:r>
          </a:p>
          <a:p>
            <a:pPr algn="ctr">
              <a:lnSpc>
                <a:spcPct val="150000"/>
              </a:lnSpc>
            </a:pPr>
            <a:r>
              <a:rPr lang="en-US" altLang="zh-CN" sz="1500" b="1" dirty="0">
                <a:latin typeface="+mn-ea"/>
              </a:rPr>
              <a:t>1—</a:t>
            </a:r>
            <a:r>
              <a:rPr lang="zh-CN" altLang="en-US" sz="1500" b="1" dirty="0">
                <a:latin typeface="+mn-ea"/>
              </a:rPr>
              <a:t>光源　</a:t>
            </a:r>
            <a:r>
              <a:rPr lang="en-US" altLang="zh-CN" sz="1500" b="1" dirty="0">
                <a:latin typeface="+mn-ea"/>
              </a:rPr>
              <a:t>2—</a:t>
            </a:r>
            <a:r>
              <a:rPr lang="zh-CN" altLang="en-US" sz="1500" b="1" dirty="0">
                <a:latin typeface="+mn-ea"/>
              </a:rPr>
              <a:t>聚光镜　</a:t>
            </a:r>
            <a:r>
              <a:rPr lang="en-US" altLang="zh-CN" sz="1500" b="1" dirty="0">
                <a:latin typeface="+mn-ea"/>
              </a:rPr>
              <a:t>3—</a:t>
            </a:r>
            <a:r>
              <a:rPr lang="zh-CN" altLang="en-US" sz="1500" b="1" dirty="0">
                <a:latin typeface="+mn-ea"/>
              </a:rPr>
              <a:t>标尺光栅　</a:t>
            </a:r>
            <a:r>
              <a:rPr lang="en-US" altLang="zh-CN" sz="1500" b="1" dirty="0">
                <a:latin typeface="+mn-ea"/>
              </a:rPr>
              <a:t>4—</a:t>
            </a:r>
            <a:r>
              <a:rPr lang="zh-CN" altLang="en-US" sz="1500" b="1" dirty="0">
                <a:latin typeface="+mn-ea"/>
              </a:rPr>
              <a:t>光电池组　</a:t>
            </a:r>
            <a:r>
              <a:rPr lang="en-US" altLang="zh-CN" sz="1500" b="1" dirty="0">
                <a:latin typeface="+mn-ea"/>
              </a:rPr>
              <a:t>5—</a:t>
            </a:r>
            <a:r>
              <a:rPr lang="zh-CN" altLang="en-US" sz="1500" b="1" dirty="0">
                <a:latin typeface="+mn-ea"/>
              </a:rPr>
              <a:t>指示光栅</a:t>
            </a:r>
          </a:p>
        </p:txBody>
      </p:sp>
    </p:spTree>
    <p:extLst>
      <p:ext uri="{BB962C8B-B14F-4D97-AF65-F5344CB8AC3E}">
        <p14:creationId xmlns:p14="http://schemas.microsoft.com/office/powerpoint/2010/main" val="21948057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24037"/>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956766" y="1888133"/>
            <a:ext cx="9937675" cy="452935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是一种应用电磁感应原理（</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电压耦合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）制造的高精度检测元件，有</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直线式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两种，分别用作</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检测直线位移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转角</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直线感应同步器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滑尺</a:t>
            </a:r>
            <a:endPar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两部分组成。</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250mm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面均匀分布节距为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a:t>
            </a:r>
            <a:endPar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100mm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，表面布有两个绕组，即正弦</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绕组和余弦绕组，如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当余</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弦绕组与定子绕组相位相同时，正弦绕</a:t>
            </a:r>
            <a:endPar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组与定子绕组错开</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节距。</a:t>
            </a:r>
          </a:p>
        </p:txBody>
      </p:sp>
      <p:sp>
        <p:nvSpPr>
          <p:cNvPr id="19" name="TextBox 18"/>
          <p:cNvSpPr txBox="1"/>
          <p:nvPr/>
        </p:nvSpPr>
        <p:spPr>
          <a:xfrm>
            <a:off x="1266176" y="1049507"/>
            <a:ext cx="4875167"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  感应同步器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3" name="3z14.jpg" descr="id:2147484852;FounderCES"/>
          <p:cNvPicPr/>
          <p:nvPr/>
        </p:nvPicPr>
        <p:blipFill>
          <a:blip r:embed="rId4">
            <a:clrChange>
              <a:clrFrom>
                <a:srgbClr val="FFFFFF"/>
              </a:clrFrom>
              <a:clrTo>
                <a:srgbClr val="FFFFFF">
                  <a:alpha val="0"/>
                </a:srgbClr>
              </a:clrTo>
            </a:clrChange>
          </a:blip>
          <a:stretch>
            <a:fillRect/>
          </a:stretch>
        </p:blipFill>
        <p:spPr>
          <a:xfrm>
            <a:off x="5925319" y="2968253"/>
            <a:ext cx="5616624" cy="3078302"/>
          </a:xfrm>
          <a:prstGeom prst="rect">
            <a:avLst/>
          </a:prstGeom>
        </p:spPr>
      </p:pic>
      <p:sp>
        <p:nvSpPr>
          <p:cNvPr id="14" name="TextBox 11"/>
          <p:cNvSpPr txBox="1"/>
          <p:nvPr/>
        </p:nvSpPr>
        <p:spPr>
          <a:xfrm>
            <a:off x="6645399" y="6197039"/>
            <a:ext cx="4320480"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3-14</a:t>
            </a:r>
            <a:r>
              <a:rPr lang="zh-CN" altLang="en-US" sz="1500" b="1" dirty="0">
                <a:latin typeface="+mn-ea"/>
              </a:rPr>
              <a:t>　感应电势与定尺和滑尺相对位置的关系</a:t>
            </a:r>
            <a:endParaRPr lang="en-US" altLang="zh-CN" sz="1500" b="1" dirty="0">
              <a:latin typeface="+mn-ea"/>
            </a:endParaRPr>
          </a:p>
        </p:txBody>
      </p:sp>
    </p:spTree>
    <p:extLst>
      <p:ext uri="{BB962C8B-B14F-4D97-AF65-F5344CB8AC3E}">
        <p14:creationId xmlns:p14="http://schemas.microsoft.com/office/powerpoint/2010/main" val="17699878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16806" y="1147911"/>
            <a:ext cx="10297145" cy="2590364"/>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圆盘式感应同步器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所示，其转子相当于直线感应同步器的滑尺，定子相当于定尺，而且定子绕组中的两个绕组也错开</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节距。</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感应同步器根据其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激磁绕组供电电压形式不同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鉴相测量方式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鉴幅测量方式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22771" y="698106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15.jpg" descr="id:2147484859;FounderCES"/>
          <p:cNvPicPr/>
          <p:nvPr/>
        </p:nvPicPr>
        <p:blipFill>
          <a:blip r:embed="rId4">
            <a:clrChange>
              <a:clrFrom>
                <a:srgbClr val="FFFFFF"/>
              </a:clrFrom>
              <a:clrTo>
                <a:srgbClr val="FFFFFF">
                  <a:alpha val="0"/>
                </a:srgbClr>
              </a:clrTo>
            </a:clrChange>
          </a:blip>
          <a:stretch>
            <a:fillRect/>
          </a:stretch>
        </p:blipFill>
        <p:spPr>
          <a:xfrm>
            <a:off x="888773" y="3616325"/>
            <a:ext cx="4701638" cy="1754562"/>
          </a:xfrm>
          <a:prstGeom prst="rect">
            <a:avLst/>
          </a:prstGeom>
        </p:spPr>
      </p:pic>
      <p:sp>
        <p:nvSpPr>
          <p:cNvPr id="10" name="TextBox 11"/>
          <p:cNvSpPr txBox="1"/>
          <p:nvPr/>
        </p:nvSpPr>
        <p:spPr>
          <a:xfrm>
            <a:off x="2180903" y="5704557"/>
            <a:ext cx="2592288"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3-15</a:t>
            </a:r>
            <a:r>
              <a:rPr lang="zh-CN" altLang="en-US" sz="1500" b="1" dirty="0">
                <a:latin typeface="+mn-ea"/>
              </a:rPr>
              <a:t>　同步感应器</a:t>
            </a:r>
          </a:p>
          <a:p>
            <a:pPr algn="ctr">
              <a:lnSpc>
                <a:spcPct val="150000"/>
              </a:lnSpc>
            </a:pPr>
            <a:r>
              <a:rPr lang="en-US" altLang="zh-CN" sz="1500" b="1" dirty="0">
                <a:latin typeface="+mn-ea"/>
              </a:rPr>
              <a:t>s—</a:t>
            </a:r>
            <a:r>
              <a:rPr lang="zh-CN" altLang="en-US" sz="1500" b="1" dirty="0">
                <a:latin typeface="+mn-ea"/>
              </a:rPr>
              <a:t>正弦绕组　</a:t>
            </a:r>
            <a:r>
              <a:rPr lang="en-US" altLang="zh-CN" sz="1500" b="1" dirty="0">
                <a:latin typeface="+mn-ea"/>
              </a:rPr>
              <a:t>c—</a:t>
            </a:r>
            <a:r>
              <a:rPr lang="zh-CN" altLang="en-US" sz="1500" b="1" dirty="0">
                <a:latin typeface="+mn-ea"/>
              </a:rPr>
              <a:t>余弦绕组</a:t>
            </a: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3351" y="3832349"/>
            <a:ext cx="2520280" cy="189021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1689" y="3832349"/>
            <a:ext cx="2496277" cy="1872208"/>
          </a:xfrm>
          <a:prstGeom prst="rect">
            <a:avLst/>
          </a:prstGeom>
        </p:spPr>
      </p:pic>
    </p:spTree>
    <p:extLst>
      <p:ext uri="{BB962C8B-B14F-4D97-AF65-F5344CB8AC3E}">
        <p14:creationId xmlns:p14="http://schemas.microsoft.com/office/powerpoint/2010/main" val="332671508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12751" y="2248173"/>
            <a:ext cx="10873208" cy="41831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所谓鉴相式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就是根据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电势的相位</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来鉴别位移量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。如果对滑尺的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正弦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余弦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绕组分别</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施加幅值、频率均相等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相位相差</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的激磁电压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000" b="1" i="1" dirty="0">
                <a:solidFill>
                  <a:srgbClr val="FF0000"/>
                </a:solidFill>
                <a:latin typeface="Cambria Math" panose="02040503050406030204" pitchFamily="18" charset="0"/>
                <a:ea typeface="Cambria Math" panose="02040503050406030204" pitchFamily="18" charset="0"/>
              </a:rPr>
              <a:t>V</a:t>
            </a:r>
            <a:r>
              <a:rPr lang="en-US" altLang="zh-CN" sz="2000" b="1" baseline="-25000" dirty="0">
                <a:solidFill>
                  <a:srgbClr val="FF0000"/>
                </a:solidFill>
                <a:latin typeface="Cambria Math" panose="02040503050406030204" pitchFamily="18" charset="0"/>
                <a:ea typeface="Cambria Math" panose="02040503050406030204" pitchFamily="18" charset="0"/>
              </a:rPr>
              <a:t>A</a:t>
            </a:r>
            <a:r>
              <a:rPr lang="en-US" altLang="zh-CN" sz="2000" b="1" i="1" dirty="0">
                <a:solidFill>
                  <a:srgbClr val="FF0000"/>
                </a:solidFill>
                <a:latin typeface="Cambria Math" panose="02040503050406030204" pitchFamily="18" charset="0"/>
                <a:ea typeface="Cambria Math" panose="02040503050406030204" pitchFamily="18" charset="0"/>
              </a:rPr>
              <a:t>=</a:t>
            </a:r>
            <a:r>
              <a:rPr lang="en-US" altLang="zh-CN" sz="2000" b="1" i="1" dirty="0" err="1">
                <a:solidFill>
                  <a:srgbClr val="FF0000"/>
                </a:solidFill>
                <a:latin typeface="Cambria Math" panose="02040503050406030204" pitchFamily="18" charset="0"/>
                <a:ea typeface="Cambria Math" panose="02040503050406030204" pitchFamily="18" charset="0"/>
              </a:rPr>
              <a:t>V</a:t>
            </a:r>
            <a:r>
              <a:rPr lang="en-US" altLang="zh-CN" sz="2000" b="1" baseline="-25000" dirty="0" err="1">
                <a:solidFill>
                  <a:srgbClr val="FF0000"/>
                </a:solidFill>
                <a:latin typeface="Cambria Math" panose="02040503050406030204" pitchFamily="18" charset="0"/>
                <a:ea typeface="Cambria Math" panose="02040503050406030204" pitchFamily="18" charset="0"/>
              </a:rPr>
              <a:t>m</a:t>
            </a:r>
            <a:r>
              <a:rPr lang="en-US" altLang="zh-CN" sz="2000" b="1" dirty="0" err="1">
                <a:solidFill>
                  <a:srgbClr val="FF0000"/>
                </a:solidFill>
                <a:latin typeface="Cambria Math" panose="02040503050406030204" pitchFamily="18" charset="0"/>
                <a:ea typeface="Cambria Math" panose="02040503050406030204" pitchFamily="18" charset="0"/>
              </a:rPr>
              <a:t>sin</a:t>
            </a:r>
            <a:r>
              <a:rPr lang="en-US" altLang="zh-CN" sz="2000" b="1" i="1" dirty="0" err="1">
                <a:solidFill>
                  <a:srgbClr val="FF0000"/>
                </a:solidFill>
                <a:latin typeface="Cambria Math" panose="02040503050406030204" pitchFamily="18" charset="0"/>
                <a:ea typeface="Cambria Math" panose="02040503050406030204" pitchFamily="18" charset="0"/>
              </a:rPr>
              <a:t>ωt</a:t>
            </a:r>
            <a:r>
              <a:rPr lang="zh-CN" altLang="en-US" sz="2000" b="1" dirty="0">
                <a:solidFill>
                  <a:srgbClr val="FF0000"/>
                </a:solidFill>
                <a:latin typeface="Cambria Math" panose="02040503050406030204" pitchFamily="18" charset="0"/>
              </a:rPr>
              <a:t>，</a:t>
            </a:r>
            <a:r>
              <a:rPr lang="en-US" altLang="zh-CN" sz="2000" b="1" i="1" dirty="0">
                <a:solidFill>
                  <a:srgbClr val="FF0000"/>
                </a:solidFill>
                <a:latin typeface="Cambria Math" panose="02040503050406030204" pitchFamily="18" charset="0"/>
                <a:ea typeface="Cambria Math" panose="02040503050406030204" pitchFamily="18" charset="0"/>
              </a:rPr>
              <a:t>V</a:t>
            </a:r>
            <a:r>
              <a:rPr lang="en-US" altLang="zh-CN" sz="2000" b="1" baseline="-25000" dirty="0">
                <a:solidFill>
                  <a:srgbClr val="FF0000"/>
                </a:solidFill>
                <a:latin typeface="Cambria Math" panose="02040503050406030204" pitchFamily="18" charset="0"/>
                <a:ea typeface="Cambria Math" panose="02040503050406030204" pitchFamily="18" charset="0"/>
              </a:rPr>
              <a:t>B</a:t>
            </a:r>
            <a:r>
              <a:rPr lang="en-US" altLang="zh-CN" sz="2000" b="1" i="1" dirty="0">
                <a:solidFill>
                  <a:srgbClr val="FF0000"/>
                </a:solidFill>
                <a:latin typeface="Cambria Math" panose="02040503050406030204" pitchFamily="18" charset="0"/>
                <a:ea typeface="Cambria Math" panose="02040503050406030204" pitchFamily="18" charset="0"/>
              </a:rPr>
              <a:t>=</a:t>
            </a:r>
            <a:r>
              <a:rPr lang="en-US" altLang="zh-CN" sz="2000" b="1" i="1" dirty="0" err="1">
                <a:solidFill>
                  <a:srgbClr val="FF0000"/>
                </a:solidFill>
                <a:latin typeface="Cambria Math" panose="02040503050406030204" pitchFamily="18" charset="0"/>
                <a:ea typeface="Cambria Math" panose="02040503050406030204" pitchFamily="18" charset="0"/>
              </a:rPr>
              <a:t>V</a:t>
            </a:r>
            <a:r>
              <a:rPr lang="en-US" altLang="zh-CN" sz="2000" b="1" baseline="-25000" dirty="0" err="1">
                <a:solidFill>
                  <a:srgbClr val="FF0000"/>
                </a:solidFill>
                <a:latin typeface="Cambria Math" panose="02040503050406030204" pitchFamily="18" charset="0"/>
                <a:ea typeface="Cambria Math" panose="02040503050406030204" pitchFamily="18" charset="0"/>
              </a:rPr>
              <a:t>m</a:t>
            </a:r>
            <a:r>
              <a:rPr lang="en-US" altLang="zh-CN" sz="2000" b="1" dirty="0" err="1">
                <a:solidFill>
                  <a:srgbClr val="FF0000"/>
                </a:solidFill>
                <a:latin typeface="Cambria Math" panose="02040503050406030204" pitchFamily="18" charset="0"/>
                <a:ea typeface="Cambria Math" panose="02040503050406030204" pitchFamily="18" charset="0"/>
              </a:rPr>
              <a:t>cos</a:t>
            </a:r>
            <a:r>
              <a:rPr lang="en-US" altLang="zh-CN" sz="2000" b="1" i="1" dirty="0" err="1">
                <a:solidFill>
                  <a:srgbClr val="FF0000"/>
                </a:solidFill>
                <a:latin typeface="Cambria Math" panose="02040503050406030204" pitchFamily="18" charset="0"/>
                <a:ea typeface="Cambria Math" panose="02040503050406030204" pitchFamily="18" charset="0"/>
              </a:rPr>
              <a:t>ωt</a:t>
            </a:r>
            <a:r>
              <a:rPr lang="en-US" altLang="zh-CN" sz="2000" b="1" i="1" dirty="0">
                <a:solidFill>
                  <a:srgbClr val="FF0000"/>
                </a:solidFill>
                <a:latin typeface="Cambria Math" panose="02040503050406030204" pitchFamily="18" charset="0"/>
                <a:ea typeface="Cambria Math" panose="020405030504060302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时，则定尺上的绕组由于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电磁感应作用产生与激磁电压同频率的交变感应电势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感应电势幅值</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相对位置的关系如下</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如果只对余弦绕组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施加交流励磁电压</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中有电流通过，因而在绕组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周围产生交变磁场。滑尺在定尺上滑动一个节距，</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定尺绕组感应电势变化了一个周期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213678"/>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鉴相式</a:t>
            </a:r>
          </a:p>
        </p:txBody>
      </p:sp>
    </p:spTree>
    <p:extLst>
      <p:ext uri="{BB962C8B-B14F-4D97-AF65-F5344CB8AC3E}">
        <p14:creationId xmlns:p14="http://schemas.microsoft.com/office/powerpoint/2010/main" val="1392701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44799" y="2698094"/>
            <a:ext cx="936104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滑尺和定尺的电磁耦合系数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滑尺和定尺相对位移的折算角</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若绕组的节距为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，相对位移为</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 </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L</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W</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360°</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2" name="TextBox 17"/>
          <p:cNvSpPr txBox="1"/>
          <p:nvPr/>
        </p:nvSpPr>
        <p:spPr>
          <a:xfrm>
            <a:off x="812751" y="4459679"/>
            <a:ext cx="1087320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同样，当仅对正弦绕组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施加</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交流激磁电压</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时，定尺绕组感应电势为</a:t>
            </a:r>
          </a:p>
        </p:txBody>
      </p:sp>
      <p:sp>
        <p:nvSpPr>
          <p:cNvPr id="24" name="TextBox 17"/>
          <p:cNvSpPr txBox="1"/>
          <p:nvPr/>
        </p:nvSpPr>
        <p:spPr>
          <a:xfrm>
            <a:off x="4197127" y="5485233"/>
            <a:ext cx="2952328" cy="591676"/>
          </a:xfrm>
          <a:prstGeom prst="rect">
            <a:avLst/>
          </a:prstGeom>
          <a:noFill/>
        </p:spPr>
        <p:txBody>
          <a:bodyPr wrap="square" lIns="96433" tIns="48216" rIns="96433" bIns="48216" rtlCol="0">
            <a:spAutoFit/>
          </a:bodyPr>
          <a:lstStyle/>
          <a:p>
            <a:pPr indent="531719">
              <a:lnSpc>
                <a:spcPct val="150000"/>
              </a:lnSpc>
            </a:pPr>
            <a:r>
              <a:rPr lang="en-US" altLang="zh-CN" sz="2400" i="1" dirty="0" err="1"/>
              <a:t>ε</a:t>
            </a:r>
            <a:r>
              <a:rPr lang="en-US" altLang="zh-CN" sz="2400" i="1" baseline="-25000" dirty="0" err="1"/>
              <a:t>B</a:t>
            </a:r>
            <a:r>
              <a:rPr lang="en-US" altLang="zh-CN" sz="2400" i="1" dirty="0"/>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2" name="TextBox 17">
            <a:extLst>
              <a:ext uri="{FF2B5EF4-FFF2-40B4-BE49-F238E27FC236}">
                <a16:creationId xmlns:a16="http://schemas.microsoft.com/office/drawing/2014/main" id="{0FF715F9-BD78-43ED-B912-CF81418F3AB9}"/>
              </a:ext>
            </a:extLst>
          </p:cNvPr>
          <p:cNvSpPr txBox="1"/>
          <p:nvPr/>
        </p:nvSpPr>
        <p:spPr>
          <a:xfrm>
            <a:off x="4413151" y="1583976"/>
            <a:ext cx="3240360" cy="592189"/>
          </a:xfrm>
          <a:prstGeom prst="rect">
            <a:avLst/>
          </a:prstGeom>
          <a:noFill/>
        </p:spPr>
        <p:txBody>
          <a:bodyPr wrap="square" lIns="96433" tIns="48216" rIns="96433" bIns="48216" rtlCol="0">
            <a:spAutoFit/>
          </a:bodyPr>
          <a:lstStyle/>
          <a:p>
            <a:pPr indent="531719">
              <a:lnSpc>
                <a:spcPct val="150000"/>
              </a:lnSpc>
            </a:pP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a:t>
            </a:r>
            <a:endParaRPr lang="zh-CN" altLang="en-US" sz="2400" dirty="0">
              <a:latin typeface="Cambria Math" panose="02040503050406030204" pitchFamily="18" charset="0"/>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AF9829E2-FA58-429F-BBF5-F2D5BBAD849E}"/>
              </a:ext>
            </a:extLst>
          </p:cNvPr>
          <p:cNvSpPr/>
          <p:nvPr/>
        </p:nvSpPr>
        <p:spPr>
          <a:xfrm>
            <a:off x="4773191" y="1528093"/>
            <a:ext cx="216024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350D469E-0225-40C2-809A-EF54EEB53E07}"/>
              </a:ext>
            </a:extLst>
          </p:cNvPr>
          <p:cNvSpPr/>
          <p:nvPr/>
        </p:nvSpPr>
        <p:spPr>
          <a:xfrm>
            <a:off x="4485159" y="5416525"/>
            <a:ext cx="216024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679144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450027"/>
            <a:ext cx="9217024" cy="582122"/>
          </a:xfrm>
          <a:prstGeom prst="rect">
            <a:avLst/>
          </a:prstGeom>
          <a:noFill/>
        </p:spPr>
        <p:txBody>
          <a:bodyPr wrap="square" lIns="96433" tIns="48216" rIns="96433" bIns="48216" rtlCol="0">
            <a:spAutoFit/>
          </a:bodyPr>
          <a:lstStyle/>
          <a:p>
            <a:pPr indent="531719">
              <a:lnSpc>
                <a:spcPct val="150000"/>
              </a:lnSpc>
            </a:pP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对滑尺上两个绕组同时加激磁电压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，则定尺绕组上所</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感应的总电势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17"/>
              <p:cNvSpPr txBox="1"/>
              <p:nvPr/>
            </p:nvSpPr>
            <p:spPr>
              <a:xfrm>
                <a:off x="4053111" y="5307558"/>
                <a:ext cx="2376264" cy="842578"/>
              </a:xfrm>
              <a:prstGeom prst="rect">
                <a:avLst/>
              </a:prstGeom>
              <a:noFill/>
            </p:spPr>
            <p:txBody>
              <a:bodyPr wrap="square" lIns="96433" tIns="48216" rIns="96433" bIns="48216" rtlCol="0">
                <a:spAutoFit/>
              </a:bodyPr>
              <a:lstStyle/>
              <a:p>
                <a:pPr indent="531719">
                  <a:lnSpc>
                    <a:spcPct val="150000"/>
                  </a:lnSpc>
                </a:pPr>
                <a:r>
                  <a:rPr lang="en-US" altLang="zh-CN" sz="2400" i="1" dirty="0">
                    <a:latin typeface="Cambria Math" panose="02040503050406030204" pitchFamily="18" charset="0"/>
                    <a:ea typeface="Cambria Math" panose="02040503050406030204" pitchFamily="18" charset="0"/>
                  </a:rPr>
                  <a:t>L=</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𝜃</m:t>
                        </m:r>
                      </m:num>
                      <m:den>
                        <m:r>
                          <a:rPr lang="en-US" altLang="zh-CN" sz="2400">
                            <a:latin typeface="Cambria Math" panose="02040503050406030204" pitchFamily="18" charset="0"/>
                            <a:ea typeface="Cambria Math" panose="02040503050406030204" pitchFamily="18" charset="0"/>
                          </a:rPr>
                          <m:t>360</m:t>
                        </m:r>
                      </m:den>
                    </m:f>
                  </m:oMath>
                </a14:m>
                <a:r>
                  <a:rPr lang="en-US" altLang="zh-CN" sz="2400" i="1" dirty="0">
                    <a:latin typeface="Cambria Math" panose="02040503050406030204" pitchFamily="18" charset="0"/>
                    <a:ea typeface="Cambria Math" panose="02040503050406030204" pitchFamily="18" charset="0"/>
                  </a:rPr>
                  <a:t>W</a:t>
                </a:r>
                <a:endParaRPr lang="zh-CN" altLang="en-US" sz="2400" baseline="30000" dirty="0">
                  <a:latin typeface="Cambria Math" panose="02040503050406030204" pitchFamily="18" charset="0"/>
                  <a:ea typeface="微软雅黑" panose="020B0503020204020204" pitchFamily="34" charset="-122"/>
                  <a:cs typeface="Times New Roman" panose="02020603050405020304" pitchFamily="18" charset="0"/>
                </a:endParaRPr>
              </a:p>
            </p:txBody>
          </p:sp>
        </mc:Choice>
        <mc:Fallback xmlns="">
          <p:sp>
            <p:nvSpPr>
              <p:cNvPr id="24" name="TextBox 17"/>
              <p:cNvSpPr txBox="1">
                <a:spLocks noRot="1" noChangeAspect="1" noMove="1" noResize="1" noEditPoints="1" noAdjustHandles="1" noChangeArrowheads="1" noChangeShapeType="1" noTextEdit="1"/>
              </p:cNvSpPr>
              <p:nvPr/>
            </p:nvSpPr>
            <p:spPr>
              <a:xfrm>
                <a:off x="4053111" y="5307558"/>
                <a:ext cx="2376264" cy="842578"/>
              </a:xfrm>
              <a:prstGeom prst="rect">
                <a:avLst/>
              </a:prstGeom>
              <a:blipFill>
                <a:blip r:embed="rId4"/>
                <a:stretch>
                  <a:fillRect b="-5970"/>
                </a:stretch>
              </a:blipFill>
            </p:spPr>
            <p:txBody>
              <a:bodyPr/>
              <a:lstStyle/>
              <a:p>
                <a:r>
                  <a:rPr lang="zh-CN" altLang="en-US">
                    <a:noFill/>
                  </a:rPr>
                  <a:t> </a:t>
                </a:r>
              </a:p>
            </p:txBody>
          </p:sp>
        </mc:Fallback>
      </mc:AlternateContent>
      <p:sp>
        <p:nvSpPr>
          <p:cNvPr id="27" name="TextBox 17"/>
          <p:cNvSpPr txBox="1"/>
          <p:nvPr/>
        </p:nvSpPr>
        <p:spPr>
          <a:xfrm>
            <a:off x="3261023" y="2636272"/>
            <a:ext cx="6408712" cy="836037"/>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ωt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err="1">
                <a:highlight>
                  <a:srgbClr val="FFFF00"/>
                </a:highlight>
                <a:latin typeface="Cambria Math" panose="02040503050406030204" pitchFamily="18" charset="0"/>
                <a:ea typeface="Cambria Math" panose="02040503050406030204" pitchFamily="18" charset="0"/>
              </a:rPr>
              <a:t>ωt-θ</a:t>
            </a:r>
            <a:r>
              <a:rPr lang="en-US" altLang="zh-CN" sz="2400" dirty="0">
                <a:latin typeface="Cambria Math" panose="02040503050406030204" pitchFamily="18" charset="0"/>
                <a:ea typeface="Cambria Math" panose="02040503050406030204" pitchFamily="18" charset="0"/>
              </a:rPr>
              <a:t>)</a:t>
            </a:r>
            <a:endParaRPr lang="zh-CN" altLang="zh-CN" sz="2400" dirty="0">
              <a:latin typeface="Cambria Math" panose="02040503050406030204" pitchFamily="18" charset="0"/>
            </a:endParaRPr>
          </a:p>
        </p:txBody>
      </p:sp>
      <p:sp>
        <p:nvSpPr>
          <p:cNvPr id="14" name="TextBox 17"/>
          <p:cNvSpPr txBox="1"/>
          <p:nvPr/>
        </p:nvSpPr>
        <p:spPr>
          <a:xfrm>
            <a:off x="1316807" y="4046938"/>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从上式可以看出，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把滑尺相对定尺的</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位移</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的变化转成感应电势相角</a:t>
            </a:r>
            <a:r>
              <a:rPr lang="en-US" altLang="zh-CN" sz="2100" i="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的变化</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只要测得相角</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，就可以知道滑尺的相对位移</a:t>
            </a:r>
          </a:p>
        </p:txBody>
      </p:sp>
      <p:sp>
        <p:nvSpPr>
          <p:cNvPr id="13" name="TextBox 27"/>
          <p:cNvSpPr txBox="1"/>
          <p:nvPr/>
        </p:nvSpPr>
        <p:spPr>
          <a:xfrm>
            <a:off x="9669735" y="5488533"/>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13ED0EB-64DD-4264-AD79-83D42BFF7F32}"/>
              </a:ext>
            </a:extLst>
          </p:cNvPr>
          <p:cNvSpPr/>
          <p:nvPr/>
        </p:nvSpPr>
        <p:spPr>
          <a:xfrm>
            <a:off x="3189015" y="2554251"/>
            <a:ext cx="6193110" cy="106207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D510E428-F285-4329-9552-A472B8216DDB}"/>
              </a:ext>
            </a:extLst>
          </p:cNvPr>
          <p:cNvSpPr/>
          <p:nvPr/>
        </p:nvSpPr>
        <p:spPr>
          <a:xfrm>
            <a:off x="4125118" y="5307557"/>
            <a:ext cx="2088233" cy="97306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913741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42C5DB-6DF4-449F-AE6B-9ADE938D4DE1}"/>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测得某感应同步器相角变化为</a:t>
                </a:r>
                <a14:m>
                  <m:oMath xmlns:m="http://schemas.openxmlformats.org/officeDocument/2006/math">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45</m:t>
                    </m:r>
                  </m:oMath>
                </a14:m>
                <a:r>
                  <a:rPr lang="en-US" altLang="zh-CN" sz="2800" baseline="30000" dirty="0"/>
                  <a:t>°</a:t>
                </a:r>
                <a:r>
                  <a:rPr lang="zh-CN" altLang="en-US" sz="2800" dirty="0"/>
                  <a:t>，</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已知定尺的绕组节距</a:t>
                </a:r>
                <a:r>
                  <a:rPr lang="en-US" altLang="zh-CN"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t>
                </a:r>
                <a:r>
                  <a:rPr lang="zh-CN" altLang="en-US" sz="2742"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，则滑尺的相对位移为：</a:t>
                </a:r>
              </a:p>
            </p:txBody>
          </p:sp>
        </mc:Choice>
        <mc:Fallback xmlns="">
          <p:sp>
            <p:nvSpPr>
              <p:cNvPr id="4" name="文本框 3">
                <a:extLst>
                  <a:ext uri="{FF2B5EF4-FFF2-40B4-BE49-F238E27FC236}">
                    <a16:creationId xmlns:a16="http://schemas.microsoft.com/office/drawing/2014/main" id="{D742C5DB-6DF4-449F-AE6B-9ADE938D4DE1}"/>
                  </a:ext>
                </a:extLst>
              </p:cNvPr>
              <p:cNvSpPr txBox="1">
                <a:spLocks noRot="1" noChangeAspect="1" noMove="1" noResize="1" noEditPoints="1" noAdjustHandles="1" noChangeArrowheads="1" noChangeShapeType="1" noTextEdit="1"/>
              </p:cNvSpPr>
              <p:nvPr>
                <p:custDataLst>
                  <p:tags r:id="rId19"/>
                </p:custDataLst>
              </p:nvPr>
            </p:nvSpPr>
            <p:spPr>
              <a:xfrm>
                <a:off x="1286157" y="669690"/>
                <a:ext cx="11438302" cy="2260203"/>
              </a:xfrm>
              <a:prstGeom prst="rect">
                <a:avLst/>
              </a:prstGeom>
              <a:blipFill>
                <a:blip r:embed="rId20"/>
                <a:stretch>
                  <a:fillRect l="-111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EA709BB-9068-495D-B2D1-BAE022E1C87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0.25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2DC8F05-DA14-403C-BF86-FD3857E5F1E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4BB920-9228-4DA2-8530-E2662055461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14:m>
                  <m:oMath xmlns:m="http://schemas.openxmlformats.org/officeDocument/2006/math">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0.04</m:t>
                    </m:r>
                    <m:r>
                      <a:rPr lang="zh-CN" altLang="en-US"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FD4BB920-9228-4DA2-8530-E26620554612}"/>
                  </a:ext>
                </a:extLst>
              </p:cNvPr>
              <p:cNvSpPr txBox="1">
                <a:spLocks noRot="1" noChangeAspect="1" noMove="1" noResize="1" noEditPoints="1" noAdjustHandles="1" noChangeArrowheads="1" noChangeShapeType="1" noTextEdit="1"/>
              </p:cNvSpPr>
              <p:nvPr>
                <p:custDataLst>
                  <p:tags r:id="rId21"/>
                </p:custDataLst>
              </p:nvPr>
            </p:nvSpPr>
            <p:spPr>
              <a:xfrm>
                <a:off x="2571962" y="4746427"/>
                <a:ext cx="9000631" cy="678061"/>
              </a:xfrm>
              <a:prstGeom prst="rect">
                <a:avLst/>
              </a:prstGeom>
              <a:blipFill>
                <a:blip r:embed="rId22"/>
                <a:stretch>
                  <a:fillRect l="-282"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6CF164-C876-4942-9F74-11589C7C354F}"/>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B6CF164-C876-4942-9F74-11589C7C354F}"/>
                  </a:ext>
                </a:extLst>
              </p:cNvPr>
              <p:cNvSpPr txBox="1">
                <a:spLocks noRot="1" noChangeAspect="1" noMove="1" noResize="1" noEditPoints="1" noAdjustHandles="1" noChangeArrowheads="1" noChangeShapeType="1" noTextEdit="1"/>
              </p:cNvSpPr>
              <p:nvPr>
                <p:custDataLst>
                  <p:tags r:id="rId23"/>
                </p:custDataLst>
              </p:nvPr>
            </p:nvSpPr>
            <p:spPr>
              <a:xfrm>
                <a:off x="2571962" y="5650509"/>
                <a:ext cx="9000631" cy="678061"/>
              </a:xfrm>
              <a:prstGeom prst="rect">
                <a:avLst/>
              </a:prstGeom>
              <a:blipFill>
                <a:blip r:embed="rId24"/>
                <a:stretch>
                  <a:fillRect b="-9091"/>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1A5D8CB1-9316-4DBC-BF8E-DC2D69042BD6}"/>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48C438-338E-4D32-AE4D-B8671422BC99}"/>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3E0FA72-F7E0-445F-A69E-1688DBCC415E}"/>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D272687-B0F1-4E59-B67C-602F72187604}"/>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34EC83F-3C0D-4ACE-84D2-20894A3B84AD}"/>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2AA0FF2-2E3E-4E9B-98AB-5C87C0FEE9C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5A92786-174E-4756-9AE7-F2ED1E43EC7B}"/>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F089248-6BDA-428F-B9B3-898C727E17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E80C8A2-F886-4006-A0DC-FA0D49BCA49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C31B542-7450-4459-A95B-6F019194B943}"/>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C24D8A6-286A-45D3-8C35-87F7D15B73EE}"/>
              </a:ext>
            </a:extLst>
          </p:cNvPr>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5433159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723375"/>
            <a:ext cx="9217024"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设此时滑尺绕组与定尺绕组的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相对位移角为</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7" name="TextBox 17"/>
          <p:cNvSpPr txBox="1"/>
          <p:nvPr/>
        </p:nvSpPr>
        <p:spPr>
          <a:xfrm>
            <a:off x="3261023" y="2896245"/>
            <a:ext cx="7056784"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en-US" altLang="zh-CN" sz="2400" i="1" dirty="0">
              <a:latin typeface="Cambria Math" panose="02040503050406030204" pitchFamily="18" charset="0"/>
              <a:ea typeface="Cambria Math" panose="02040503050406030204" pitchFamily="18" charset="0"/>
            </a:endParaRPr>
          </a:p>
          <a:p>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  =</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endParaRPr lang="zh-CN" altLang="zh-CN" sz="2400" dirty="0">
              <a:latin typeface="Cambria Math" panose="02040503050406030204" pitchFamily="18" charset="0"/>
            </a:endParaRPr>
          </a:p>
        </p:txBody>
      </p:sp>
      <p:sp>
        <p:nvSpPr>
          <p:cNvPr id="14" name="TextBox 17"/>
          <p:cNvSpPr txBox="1"/>
          <p:nvPr/>
        </p:nvSpPr>
        <p:spPr>
          <a:xfrm>
            <a:off x="1316807" y="4550994"/>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上式把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感应同步器的位移与感应电势幅值</a:t>
            </a:r>
            <a:r>
              <a:rPr lang="en-US" altLang="zh-CN" sz="2100" b="1" i="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KV</a:t>
            </a:r>
            <a:r>
              <a:rPr lang="en-US" altLang="zh-CN" sz="2100" b="1" baseline="-25000"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baseline="-25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联系起来，当</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。这就是鉴幅测量方式的基本原理。</a:t>
            </a:r>
          </a:p>
        </p:txBody>
      </p:sp>
      <p:sp>
        <p:nvSpPr>
          <p:cNvPr id="11" name="矩形: 圆角 10">
            <a:extLst>
              <a:ext uri="{FF2B5EF4-FFF2-40B4-BE49-F238E27FC236}">
                <a16:creationId xmlns:a16="http://schemas.microsoft.com/office/drawing/2014/main" id="{BBB77AF5-C614-47A5-9EE9-434F465590C2}"/>
              </a:ext>
            </a:extLst>
          </p:cNvPr>
          <p:cNvSpPr/>
          <p:nvPr/>
        </p:nvSpPr>
        <p:spPr>
          <a:xfrm>
            <a:off x="3189015" y="2824237"/>
            <a:ext cx="6768752" cy="136815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25992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2236013"/>
            <a:ext cx="10873208"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在滑尺的两个绕组上施加</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频率和相位均相同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幅值不同的交流激磁电压</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76102" y="1285686"/>
            <a:ext cx="8985721"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鉴幅式</a:t>
            </a:r>
          </a:p>
        </p:txBody>
      </p:sp>
      <p:sp>
        <p:nvSpPr>
          <p:cNvPr id="25" name="TextBox 17"/>
          <p:cNvSpPr txBox="1"/>
          <p:nvPr/>
        </p:nvSpPr>
        <p:spPr>
          <a:xfrm>
            <a:off x="4485159" y="3347060"/>
            <a:ext cx="3240360"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A</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m</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ωt</a:t>
            </a:r>
          </a:p>
          <a:p>
            <a:endParaRPr lang="en-US" altLang="zh-CN" sz="2400" i="1"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B</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=V</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m</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cos</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θ</a:t>
            </a:r>
            <a:r>
              <a:rPr lang="en-US" altLang="zh-CN" sz="24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400" i="1" dirty="0">
                <a:latin typeface="Cambria Math" panose="02040503050406030204" pitchFamily="18" charset="0"/>
                <a:ea typeface="Cambria Math" panose="02040503050406030204" pitchFamily="18" charset="0"/>
                <a:cs typeface="Times New Roman" panose="02020603050405020304" pitchFamily="18" charset="0"/>
              </a:rPr>
              <a:t>ωt</a:t>
            </a:r>
            <a:endParaRPr lang="zh-CN" altLang="zh-CN" sz="2400" dirty="0">
              <a:latin typeface="Cambria Math" panose="02040503050406030204" pitchFamily="18" charset="0"/>
              <a:cs typeface="Times New Roman" panose="02020603050405020304" pitchFamily="18" charset="0"/>
            </a:endParaRPr>
          </a:p>
        </p:txBody>
      </p:sp>
      <p:sp>
        <p:nvSpPr>
          <p:cNvPr id="12" name="TextBox 27"/>
          <p:cNvSpPr txBox="1"/>
          <p:nvPr/>
        </p:nvSpPr>
        <p:spPr>
          <a:xfrm>
            <a:off x="9525719" y="325628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(3-23)</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Box 27"/>
          <p:cNvSpPr txBox="1"/>
          <p:nvPr/>
        </p:nvSpPr>
        <p:spPr>
          <a:xfrm>
            <a:off x="9525719" y="402840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(3-24)</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17"/>
          <p:cNvSpPr txBox="1"/>
          <p:nvPr/>
        </p:nvSpPr>
        <p:spPr>
          <a:xfrm>
            <a:off x="956767" y="5179759"/>
            <a:ext cx="4752528"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l-GR"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l-GR"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指令位移角。</a:t>
            </a:r>
            <a:endParaRPr lang="zh-CN" altLang="en-US"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6BEC54C1-BB98-42B4-A637-ABA72D156733}"/>
              </a:ext>
            </a:extLst>
          </p:cNvPr>
          <p:cNvSpPr/>
          <p:nvPr/>
        </p:nvSpPr>
        <p:spPr>
          <a:xfrm>
            <a:off x="4197127" y="3256285"/>
            <a:ext cx="2880320" cy="144016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31263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4197127" y="6323164"/>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表</a:t>
            </a:r>
            <a:r>
              <a:rPr lang="en-US" altLang="zh-CN" sz="1500" b="1" dirty="0">
                <a:latin typeface="+mn-ea"/>
              </a:rPr>
              <a:t>3-1</a:t>
            </a:r>
            <a:r>
              <a:rPr lang="zh-CN" altLang="en-US" sz="1500" b="1" dirty="0">
                <a:latin typeface="+mn-ea"/>
              </a:rPr>
              <a:t>　传感器的分类</a:t>
            </a:r>
            <a:endParaRPr lang="en-US" altLang="zh-CN" sz="1500" b="1" dirty="0">
              <a:latin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295717707"/>
              </p:ext>
            </p:extLst>
          </p:nvPr>
        </p:nvGraphicFramePr>
        <p:xfrm>
          <a:off x="1604839" y="880021"/>
          <a:ext cx="9001000" cy="2226754"/>
        </p:xfrm>
        <a:graphic>
          <a:graphicData uri="http://schemas.openxmlformats.org/drawingml/2006/table">
            <a:tbl>
              <a:tblPr firstRow="1" firstCol="1" bandRow="1">
                <a:tableStyleId>{5C22544A-7EE6-4342-B048-85BDC9FD1C3A}</a:tableStyleId>
              </a:tblPr>
              <a:tblGrid>
                <a:gridCol w="1372726">
                  <a:extLst>
                    <a:ext uri="{9D8B030D-6E8A-4147-A177-3AD203B41FA5}">
                      <a16:colId xmlns:a16="http://schemas.microsoft.com/office/drawing/2014/main" val="1302379840"/>
                    </a:ext>
                  </a:extLst>
                </a:gridCol>
                <a:gridCol w="2573858">
                  <a:extLst>
                    <a:ext uri="{9D8B030D-6E8A-4147-A177-3AD203B41FA5}">
                      <a16:colId xmlns:a16="http://schemas.microsoft.com/office/drawing/2014/main" val="1001130056"/>
                    </a:ext>
                  </a:extLst>
                </a:gridCol>
                <a:gridCol w="5054416">
                  <a:extLst>
                    <a:ext uri="{9D8B030D-6E8A-4147-A177-3AD203B41FA5}">
                      <a16:colId xmlns:a16="http://schemas.microsoft.com/office/drawing/2014/main" val="1919451523"/>
                    </a:ext>
                  </a:extLst>
                </a:gridCol>
              </a:tblGrid>
              <a:tr h="504056">
                <a:tc>
                  <a:txBody>
                    <a:bodyPr/>
                    <a:lstStyle/>
                    <a:p>
                      <a:pPr algn="ctr">
                        <a:lnSpc>
                          <a:spcPts val="1200"/>
                        </a:lnSpc>
                        <a:spcAft>
                          <a:spcPts val="0"/>
                        </a:spcAft>
                      </a:pPr>
                      <a:r>
                        <a:rPr lang="zh-CN" sz="1500" dirty="0">
                          <a:effectLst/>
                        </a:rPr>
                        <a:t>分 类 法</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a:effectLst/>
                        </a:rPr>
                        <a:t>形　　式</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说　　明</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321341037"/>
                  </a:ext>
                </a:extLst>
              </a:tr>
              <a:tr h="1177440">
                <a:tc>
                  <a:txBody>
                    <a:bodyPr/>
                    <a:lstStyle/>
                    <a:p>
                      <a:pPr algn="ctr">
                        <a:lnSpc>
                          <a:spcPts val="1200"/>
                        </a:lnSpc>
                        <a:spcAft>
                          <a:spcPts val="0"/>
                        </a:spcAft>
                      </a:pPr>
                      <a:r>
                        <a:rPr lang="zh-CN" sz="1500" dirty="0">
                          <a:effectLst/>
                        </a:rPr>
                        <a:t>按构成原理分</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结构型</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物性型</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以其转换元件结构参数变化实现信号转换</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以其转换元件物理特性变化实现信号转换</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1450040164"/>
                  </a:ext>
                </a:extLst>
              </a:tr>
              <a:tr h="545258">
                <a:tc>
                  <a:txBody>
                    <a:bodyPr/>
                    <a:lstStyle/>
                    <a:p>
                      <a:pPr algn="ctr">
                        <a:lnSpc>
                          <a:spcPts val="1200"/>
                        </a:lnSpc>
                        <a:spcAft>
                          <a:spcPts val="0"/>
                        </a:spcAft>
                      </a:pPr>
                      <a:r>
                        <a:rPr lang="zh-CN" sz="1500">
                          <a:effectLst/>
                        </a:rPr>
                        <a:t>按基本效应分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物理型、化学型、生物型等</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分别以转换中的物理效应、化学效应等命名</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93406194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113110394"/>
              </p:ext>
            </p:extLst>
          </p:nvPr>
        </p:nvGraphicFramePr>
        <p:xfrm>
          <a:off x="1604840" y="3112269"/>
          <a:ext cx="9001000" cy="3075794"/>
        </p:xfrm>
        <a:graphic>
          <a:graphicData uri="http://schemas.openxmlformats.org/drawingml/2006/table">
            <a:tbl>
              <a:tblPr firstRow="1" firstCol="1" bandRow="1">
                <a:tableStyleId>{5C22544A-7EE6-4342-B048-85BDC9FD1C3A}</a:tableStyleId>
              </a:tblPr>
              <a:tblGrid>
                <a:gridCol w="1372726">
                  <a:extLst>
                    <a:ext uri="{9D8B030D-6E8A-4147-A177-3AD203B41FA5}">
                      <a16:colId xmlns:a16="http://schemas.microsoft.com/office/drawing/2014/main" val="731754951"/>
                    </a:ext>
                  </a:extLst>
                </a:gridCol>
                <a:gridCol w="2573858">
                  <a:extLst>
                    <a:ext uri="{9D8B030D-6E8A-4147-A177-3AD203B41FA5}">
                      <a16:colId xmlns:a16="http://schemas.microsoft.com/office/drawing/2014/main" val="4194320653"/>
                    </a:ext>
                  </a:extLst>
                </a:gridCol>
                <a:gridCol w="5054416">
                  <a:extLst>
                    <a:ext uri="{9D8B030D-6E8A-4147-A177-3AD203B41FA5}">
                      <a16:colId xmlns:a16="http://schemas.microsoft.com/office/drawing/2014/main" val="513109387"/>
                    </a:ext>
                  </a:extLst>
                </a:gridCol>
              </a:tblGrid>
              <a:tr h="333868">
                <a:tc>
                  <a:txBody>
                    <a:bodyPr/>
                    <a:lstStyle/>
                    <a:p>
                      <a:pPr algn="ctr">
                        <a:lnSpc>
                          <a:spcPts val="1200"/>
                        </a:lnSpc>
                        <a:spcAft>
                          <a:spcPts val="0"/>
                        </a:spcAft>
                      </a:pPr>
                      <a:r>
                        <a:rPr lang="zh-CN" sz="1500" dirty="0">
                          <a:effectLst/>
                        </a:rPr>
                        <a:t>分 类 法</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形　　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a:effectLst/>
                        </a:rPr>
                        <a:t>说　　明</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extLst>
                  <a:ext uri="{0D108BD9-81ED-4DB2-BD59-A6C34878D82A}">
                    <a16:rowId xmlns:a16="http://schemas.microsoft.com/office/drawing/2014/main" val="3185726524"/>
                  </a:ext>
                </a:extLst>
              </a:tr>
              <a:tr h="699418">
                <a:tc>
                  <a:txBody>
                    <a:bodyPr/>
                    <a:lstStyle/>
                    <a:p>
                      <a:pPr algn="ctr">
                        <a:lnSpc>
                          <a:spcPts val="1200"/>
                        </a:lnSpc>
                        <a:spcAft>
                          <a:spcPts val="0"/>
                        </a:spcAft>
                      </a:pPr>
                      <a:r>
                        <a:rPr lang="zh-CN" sz="1500">
                          <a:effectLst/>
                        </a:rPr>
                        <a:t>按能量关系分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能量转换型</a:t>
                      </a:r>
                      <a:r>
                        <a:rPr lang="en-US" sz="1500" dirty="0">
                          <a:effectLst/>
                        </a:rPr>
                        <a:t>(</a:t>
                      </a:r>
                      <a:r>
                        <a:rPr lang="zh-CN" sz="1500" dirty="0">
                          <a:effectLst/>
                        </a:rPr>
                        <a:t>自源型</a:t>
                      </a:r>
                      <a:r>
                        <a:rPr lang="en-US" sz="1500" dirty="0">
                          <a:effectLst/>
                        </a:rPr>
                        <a:t>)</a:t>
                      </a:r>
                    </a:p>
                    <a:p>
                      <a:pPr algn="ctr">
                        <a:lnSpc>
                          <a:spcPts val="1200"/>
                        </a:lnSpc>
                        <a:spcAft>
                          <a:spcPts val="0"/>
                        </a:spcAft>
                      </a:pPr>
                      <a:endParaRPr lang="zh-CN" sz="1500" dirty="0">
                        <a:effectLst/>
                      </a:endParaRPr>
                    </a:p>
                    <a:p>
                      <a:pPr algn="ctr">
                        <a:lnSpc>
                          <a:spcPts val="1200"/>
                        </a:lnSpc>
                        <a:spcAft>
                          <a:spcPts val="0"/>
                        </a:spcAft>
                      </a:pPr>
                      <a:r>
                        <a:rPr lang="zh-CN" sz="1500" dirty="0">
                          <a:effectLst/>
                        </a:rPr>
                        <a:t>　能量控制型</a:t>
                      </a:r>
                      <a:r>
                        <a:rPr lang="en-US" sz="1500" dirty="0">
                          <a:effectLst/>
                        </a:rPr>
                        <a:t>(</a:t>
                      </a:r>
                      <a:r>
                        <a:rPr lang="zh-CN" sz="1500" dirty="0">
                          <a:effectLst/>
                        </a:rPr>
                        <a:t>外源型</a:t>
                      </a:r>
                      <a:r>
                        <a:rPr lang="en-US" sz="1500" dirty="0">
                          <a:effectLst/>
                        </a:rPr>
                        <a:t>)</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传感器输出量直接由被测量能量转换而得</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传感器输出量能量有外源供给</a:t>
                      </a:r>
                      <a:r>
                        <a:rPr lang="en-US" sz="1500" dirty="0">
                          <a:effectLst/>
                        </a:rPr>
                        <a:t>，</a:t>
                      </a:r>
                      <a:r>
                        <a:rPr lang="zh-CN" sz="1500" dirty="0">
                          <a:effectLst/>
                        </a:rPr>
                        <a:t>但受被测输入量控制</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733520271"/>
                  </a:ext>
                </a:extLst>
              </a:tr>
              <a:tr h="680836">
                <a:tc>
                  <a:txBody>
                    <a:bodyPr/>
                    <a:lstStyle/>
                    <a:p>
                      <a:pPr algn="ctr">
                        <a:lnSpc>
                          <a:spcPts val="1200"/>
                        </a:lnSpc>
                        <a:spcAft>
                          <a:spcPts val="0"/>
                        </a:spcAft>
                      </a:pPr>
                      <a:r>
                        <a:rPr lang="zh-CN" sz="1500">
                          <a:effectLst/>
                        </a:rPr>
                        <a:t>按作用原理分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应变式、电容式、压电式、</a:t>
                      </a:r>
                      <a:endParaRPr lang="en-US" altLang="zh-CN" sz="1500" dirty="0">
                        <a:effectLst/>
                      </a:endParaRPr>
                    </a:p>
                    <a:p>
                      <a:pPr algn="ctr">
                        <a:lnSpc>
                          <a:spcPts val="1200"/>
                        </a:lnSpc>
                        <a:spcAft>
                          <a:spcPts val="0"/>
                        </a:spcAft>
                      </a:pPr>
                      <a:endParaRPr lang="en-US" altLang="zh-CN" sz="1500" dirty="0">
                        <a:effectLst/>
                      </a:endParaRPr>
                    </a:p>
                    <a:p>
                      <a:pPr algn="ctr">
                        <a:lnSpc>
                          <a:spcPts val="1200"/>
                        </a:lnSpc>
                        <a:spcAft>
                          <a:spcPts val="0"/>
                        </a:spcAft>
                      </a:pPr>
                      <a:r>
                        <a:rPr lang="zh-CN" sz="1500" dirty="0">
                          <a:effectLst/>
                        </a:rPr>
                        <a:t>热电式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以传感器对信号转换的作用原理命名</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043100488"/>
                  </a:ext>
                </a:extLst>
              </a:tr>
              <a:tr h="680836">
                <a:tc>
                  <a:txBody>
                    <a:bodyPr/>
                    <a:lstStyle/>
                    <a:p>
                      <a:pPr algn="ctr">
                        <a:lnSpc>
                          <a:spcPts val="1200"/>
                        </a:lnSpc>
                        <a:spcAft>
                          <a:spcPts val="0"/>
                        </a:spcAft>
                      </a:pPr>
                      <a:r>
                        <a:rPr lang="zh-CN" sz="1500">
                          <a:effectLst/>
                        </a:rPr>
                        <a:t>按输入量分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位移、压力、温度、流量、</a:t>
                      </a:r>
                      <a:endParaRPr lang="en-US" altLang="zh-CN" sz="1500" dirty="0">
                        <a:effectLst/>
                      </a:endParaRPr>
                    </a:p>
                    <a:p>
                      <a:pPr algn="ctr">
                        <a:lnSpc>
                          <a:spcPts val="1200"/>
                        </a:lnSpc>
                        <a:spcAft>
                          <a:spcPts val="0"/>
                        </a:spcAft>
                      </a:pPr>
                      <a:endParaRPr lang="en-US" altLang="zh-CN" sz="1500" dirty="0">
                        <a:effectLst/>
                      </a:endParaRPr>
                    </a:p>
                    <a:p>
                      <a:pPr algn="ctr">
                        <a:lnSpc>
                          <a:spcPts val="1200"/>
                        </a:lnSpc>
                        <a:spcAft>
                          <a:spcPts val="0"/>
                        </a:spcAft>
                      </a:pPr>
                      <a:r>
                        <a:rPr lang="zh-CN" sz="1500" dirty="0">
                          <a:effectLst/>
                        </a:rPr>
                        <a:t>气体等</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以被测量命名</a:t>
                      </a:r>
                      <a:r>
                        <a:rPr lang="en-US" sz="1500" dirty="0">
                          <a:effectLst/>
                        </a:rPr>
                        <a:t>，</a:t>
                      </a:r>
                      <a:r>
                        <a:rPr lang="zh-CN" sz="1500" dirty="0">
                          <a:effectLst/>
                        </a:rPr>
                        <a:t>也就是按用途来分类的</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3731188077"/>
                  </a:ext>
                </a:extLst>
              </a:tr>
              <a:tr h="680836">
                <a:tc>
                  <a:txBody>
                    <a:bodyPr/>
                    <a:lstStyle/>
                    <a:p>
                      <a:pPr algn="ctr">
                        <a:lnSpc>
                          <a:spcPts val="1200"/>
                        </a:lnSpc>
                        <a:spcAft>
                          <a:spcPts val="0"/>
                        </a:spcAft>
                      </a:pPr>
                      <a:r>
                        <a:rPr lang="zh-CN" sz="1500">
                          <a:effectLst/>
                        </a:rPr>
                        <a:t>按输出量分</a:t>
                      </a:r>
                      <a:endParaRPr lang="zh-CN" sz="1500">
                        <a:solidFill>
                          <a:srgbClr val="000000"/>
                        </a:solidFill>
                        <a:effectLst/>
                        <a:latin typeface="NEU-BZ-S92"/>
                        <a:ea typeface="方正书宋_GBK" panose="03000509000000000000" pitchFamily="65" charset="-122"/>
                        <a:cs typeface="Times New Roman" panose="02020603050405020304" pitchFamily="18" charset="0"/>
                      </a:endParaRPr>
                    </a:p>
                  </a:txBody>
                  <a:tcPr marL="0" marR="0" marT="0" marB="0" anchor="ctr"/>
                </a:tc>
                <a:tc>
                  <a:txBody>
                    <a:bodyPr/>
                    <a:lstStyle/>
                    <a:p>
                      <a:pPr algn="ctr">
                        <a:lnSpc>
                          <a:spcPts val="1200"/>
                        </a:lnSpc>
                        <a:spcAft>
                          <a:spcPts val="0"/>
                        </a:spcAft>
                      </a:pPr>
                      <a:r>
                        <a:rPr lang="zh-CN" sz="1500" dirty="0">
                          <a:effectLst/>
                        </a:rPr>
                        <a:t>　模拟式</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数字式</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tc>
                  <a:txBody>
                    <a:bodyPr/>
                    <a:lstStyle/>
                    <a:p>
                      <a:pPr algn="ctr">
                        <a:lnSpc>
                          <a:spcPts val="1200"/>
                        </a:lnSpc>
                        <a:spcAft>
                          <a:spcPts val="0"/>
                        </a:spcAft>
                      </a:pPr>
                      <a:r>
                        <a:rPr lang="zh-CN" sz="1500" dirty="0">
                          <a:effectLst/>
                        </a:rPr>
                        <a:t>　输出量为模拟信号</a:t>
                      </a:r>
                      <a:endParaRPr lang="en-US" altLang="zh-CN" sz="1500" dirty="0">
                        <a:effectLst/>
                      </a:endParaRPr>
                    </a:p>
                    <a:p>
                      <a:pPr algn="ctr">
                        <a:lnSpc>
                          <a:spcPts val="1200"/>
                        </a:lnSpc>
                        <a:spcAft>
                          <a:spcPts val="0"/>
                        </a:spcAft>
                      </a:pPr>
                      <a:endParaRPr lang="zh-CN" sz="1500" dirty="0">
                        <a:effectLst/>
                      </a:endParaRPr>
                    </a:p>
                    <a:p>
                      <a:pPr algn="ctr">
                        <a:lnSpc>
                          <a:spcPts val="1200"/>
                        </a:lnSpc>
                        <a:spcAft>
                          <a:spcPts val="0"/>
                        </a:spcAft>
                      </a:pPr>
                      <a:r>
                        <a:rPr lang="zh-CN" sz="1500" dirty="0">
                          <a:effectLst/>
                        </a:rPr>
                        <a:t>　输出量为数字信号</a:t>
                      </a:r>
                      <a:endParaRPr lang="zh-CN" sz="1500" dirty="0">
                        <a:solidFill>
                          <a:srgbClr val="000000"/>
                        </a:solidFill>
                        <a:effectLst/>
                        <a:latin typeface="NEU-BZ-S92"/>
                        <a:ea typeface="方正书宋_GBK" panose="03000509000000000000" pitchFamily="65" charset="-122"/>
                        <a:cs typeface="Times New Roman" panose="02020603050405020304" pitchFamily="18" charset="0"/>
                      </a:endParaRPr>
                    </a:p>
                  </a:txBody>
                  <a:tcPr marL="66675" marR="66675" marT="0" marB="0" anchor="ctr"/>
                </a:tc>
                <a:extLst>
                  <a:ext uri="{0D108BD9-81ED-4DB2-BD59-A6C34878D82A}">
                    <a16:rowId xmlns:a16="http://schemas.microsoft.com/office/drawing/2014/main" val="1154652180"/>
                  </a:ext>
                </a:extLst>
              </a:tr>
            </a:tbl>
          </a:graphicData>
        </a:graphic>
      </p:graphicFrame>
    </p:spTree>
    <p:extLst>
      <p:ext uri="{BB962C8B-B14F-4D97-AF65-F5344CB8AC3E}">
        <p14:creationId xmlns:p14="http://schemas.microsoft.com/office/powerpoint/2010/main" val="38877852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6767" y="1723375"/>
            <a:ext cx="9217024"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设此时滑尺绕组与定尺绕组的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相对位移角为</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，则定尺绕组上的</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感应电势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位移测量传感器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7" name="TextBox 17"/>
          <p:cNvSpPr txBox="1"/>
          <p:nvPr/>
        </p:nvSpPr>
        <p:spPr>
          <a:xfrm>
            <a:off x="3261023" y="2896245"/>
            <a:ext cx="7056784" cy="1205369"/>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e=</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A</a:t>
            </a:r>
            <a:r>
              <a:rPr lang="en-US" altLang="zh-CN" sz="2400" i="1" dirty="0" err="1">
                <a:latin typeface="Cambria Math" panose="02040503050406030204" pitchFamily="18" charset="0"/>
                <a:ea typeface="Cambria Math" panose="02040503050406030204" pitchFamily="18" charset="0"/>
              </a:rPr>
              <a:t>+ε</a:t>
            </a:r>
            <a:r>
              <a:rPr lang="en-US" altLang="zh-CN" sz="2400" baseline="-25000" dirty="0" err="1">
                <a:latin typeface="Cambria Math" panose="02040503050406030204" pitchFamily="18" charset="0"/>
                <a:ea typeface="Cambria Math" panose="02040503050406030204" pitchFamily="18" charset="0"/>
              </a:rPr>
              <a:t>B</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A</a:t>
            </a:r>
            <a:r>
              <a:rPr lang="en-US" altLang="zh-CN" sz="2400" dirty="0" err="1">
                <a:latin typeface="Cambria Math" panose="02040503050406030204" pitchFamily="18" charset="0"/>
                <a:ea typeface="Cambria Math" panose="02040503050406030204" pitchFamily="18" charset="0"/>
              </a:rPr>
              <a:t>cos</a:t>
            </a:r>
            <a:r>
              <a:rPr lang="en-US" altLang="zh-CN" sz="2400" i="1" dirty="0" err="1">
                <a:latin typeface="Cambria Math" panose="02040503050406030204" pitchFamily="18" charset="0"/>
                <a:ea typeface="Cambria Math" panose="02040503050406030204" pitchFamily="18" charset="0"/>
              </a:rPr>
              <a:t>θ-KV</a:t>
            </a:r>
            <a:r>
              <a:rPr lang="en-US" altLang="zh-CN" sz="2400" baseline="-25000" dirty="0" err="1">
                <a:latin typeface="Cambria Math" panose="02040503050406030204" pitchFamily="18" charset="0"/>
                <a:ea typeface="Cambria Math" panose="02040503050406030204" pitchFamily="18" charset="0"/>
              </a:rPr>
              <a:t>B</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θ</a:t>
            </a:r>
            <a:endParaRPr lang="en-US" altLang="zh-CN" sz="2400" i="1" dirty="0">
              <a:latin typeface="Cambria Math" panose="02040503050406030204" pitchFamily="18" charset="0"/>
              <a:ea typeface="Cambria Math" panose="02040503050406030204" pitchFamily="18" charset="0"/>
            </a:endParaRPr>
          </a:p>
          <a:p>
            <a:endParaRPr lang="zh-CN" altLang="zh-CN" sz="2400" dirty="0">
              <a:latin typeface="Cambria Math" panose="02040503050406030204" pitchFamily="18" charset="0"/>
            </a:endParaRPr>
          </a:p>
          <a:p>
            <a:r>
              <a:rPr lang="en-US" altLang="zh-CN" sz="2400" i="1" dirty="0">
                <a:latin typeface="Cambria Math" panose="02040503050406030204" pitchFamily="18" charset="0"/>
                <a:ea typeface="Cambria Math" panose="02040503050406030204" pitchFamily="18" charset="0"/>
              </a:rPr>
              <a:t>  =</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cos</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sin</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a:t>
            </a:r>
            <a:r>
              <a:rPr lang="en-US" altLang="zh-CN" sz="2400" i="1" dirty="0" err="1">
                <a:latin typeface="Cambria Math" panose="02040503050406030204" pitchFamily="18" charset="0"/>
                <a:ea typeface="Cambria Math" panose="02040503050406030204" pitchFamily="18" charset="0"/>
              </a:rPr>
              <a:t>KV</a:t>
            </a:r>
            <a:r>
              <a:rPr lang="en-US" altLang="zh-CN" sz="2400" baseline="-25000" dirty="0" err="1">
                <a:latin typeface="Cambria Math" panose="02040503050406030204" pitchFamily="18" charset="0"/>
                <a:ea typeface="Cambria Math" panose="02040503050406030204" pitchFamily="18" charset="0"/>
              </a:rPr>
              <a:t>m</a:t>
            </a:r>
            <a:r>
              <a:rPr lang="en-US" altLang="zh-CN" sz="2400" dirty="0" err="1">
                <a:latin typeface="Cambria Math" panose="02040503050406030204" pitchFamily="18" charset="0"/>
                <a:ea typeface="Cambria Math" panose="02040503050406030204" pitchFamily="18" charset="0"/>
              </a:rPr>
              <a:t>sin</a:t>
            </a:r>
            <a:r>
              <a:rPr lang="en-US" altLang="zh-CN" sz="2400" dirty="0">
                <a:latin typeface="Cambria Math" panose="02040503050406030204" pitchFamily="18" charset="0"/>
                <a:ea typeface="Cambria Math" panose="02040503050406030204" pitchFamily="18" charset="0"/>
              </a:rPr>
              <a:t>(</a:t>
            </a:r>
            <a:r>
              <a:rPr lang="en-US" altLang="zh-CN" sz="2400" i="1" dirty="0">
                <a:latin typeface="Cambria Math" panose="02040503050406030204" pitchFamily="18" charset="0"/>
                <a:ea typeface="Cambria Math" panose="02040503050406030204" pitchFamily="18" charset="0"/>
              </a:rPr>
              <a:t>θ</a:t>
            </a:r>
            <a:r>
              <a:rPr lang="en-US" altLang="zh-CN" sz="2400" baseline="-25000" dirty="0">
                <a:latin typeface="Cambria Math" panose="02040503050406030204" pitchFamily="18" charset="0"/>
                <a:ea typeface="Cambria Math" panose="02040503050406030204" pitchFamily="18" charset="0"/>
              </a:rPr>
              <a:t>1</a:t>
            </a:r>
            <a:r>
              <a:rPr lang="en-US" altLang="zh-CN" sz="2400" i="1" dirty="0">
                <a:latin typeface="Cambria Math" panose="02040503050406030204" pitchFamily="18" charset="0"/>
                <a:ea typeface="Cambria Math" panose="02040503050406030204" pitchFamily="18" charset="0"/>
              </a:rPr>
              <a:t>-θ</a:t>
            </a:r>
            <a:r>
              <a:rPr lang="en-US" altLang="zh-CN" sz="2400" dirty="0">
                <a:latin typeface="Cambria Math" panose="02040503050406030204" pitchFamily="18" charset="0"/>
                <a:ea typeface="Cambria Math" panose="02040503050406030204" pitchFamily="18" charset="0"/>
              </a:rPr>
              <a:t>)</a:t>
            </a:r>
            <a:r>
              <a:rPr lang="en-US" altLang="zh-CN" sz="2400" dirty="0" err="1">
                <a:latin typeface="Cambria Math" panose="02040503050406030204" pitchFamily="18" charset="0"/>
                <a:ea typeface="Cambria Math" panose="02040503050406030204" pitchFamily="18" charset="0"/>
              </a:rPr>
              <a:t>sin</a:t>
            </a:r>
            <a:r>
              <a:rPr lang="en-US" altLang="zh-CN" sz="2400" i="1" dirty="0" err="1">
                <a:latin typeface="Cambria Math" panose="02040503050406030204" pitchFamily="18" charset="0"/>
                <a:ea typeface="Cambria Math" panose="02040503050406030204" pitchFamily="18" charset="0"/>
              </a:rPr>
              <a:t>ωt</a:t>
            </a:r>
            <a:endParaRPr lang="zh-CN" altLang="zh-CN" sz="2400" dirty="0">
              <a:latin typeface="Cambria Math" panose="02040503050406030204" pitchFamily="18" charset="0"/>
            </a:endParaRPr>
          </a:p>
        </p:txBody>
      </p:sp>
      <p:sp>
        <p:nvSpPr>
          <p:cNvPr id="14" name="TextBox 17"/>
          <p:cNvSpPr txBox="1"/>
          <p:nvPr/>
        </p:nvSpPr>
        <p:spPr>
          <a:xfrm>
            <a:off x="1316807" y="4550994"/>
            <a:ext cx="972108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上式把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感应同步器的</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位移与感应电势幅值</a:t>
            </a:r>
            <a:r>
              <a:rPr lang="en-US" altLang="zh-CN" sz="2100" b="1" i="1"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KV</a:t>
            </a:r>
            <a:r>
              <a:rPr lang="en-US" altLang="zh-CN" sz="2100" b="1" baseline="-25000"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err="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sin</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baseline="-25000"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b="1" i="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θ</a:t>
            </a:r>
            <a:r>
              <a:rPr lang="en-US" altLang="zh-CN" sz="2100" b="1" dirty="0">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联系起来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时，</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。这就是鉴幅测量方式的基本原理。</a:t>
            </a:r>
          </a:p>
        </p:txBody>
      </p:sp>
      <p:sp>
        <p:nvSpPr>
          <p:cNvPr id="11" name="矩形: 圆角 10">
            <a:extLst>
              <a:ext uri="{FF2B5EF4-FFF2-40B4-BE49-F238E27FC236}">
                <a16:creationId xmlns:a16="http://schemas.microsoft.com/office/drawing/2014/main" id="{BBB77AF5-C614-47A5-9EE9-434F465590C2}"/>
              </a:ext>
            </a:extLst>
          </p:cNvPr>
          <p:cNvSpPr/>
          <p:nvPr/>
        </p:nvSpPr>
        <p:spPr>
          <a:xfrm>
            <a:off x="3189015" y="2824237"/>
            <a:ext cx="6768752" cy="136815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446731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42C5DB-6DF4-449F-AE6B-9ADE938D4DE1}"/>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测得某感应同步器相角变化为</a:t>
                </a:r>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，已知定尺的绕组节距为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，则滑尺的相对位移为：</a:t>
                </a:r>
              </a:p>
            </p:txBody>
          </p:sp>
        </mc:Choice>
        <mc:Fallback xmlns="">
          <p:sp>
            <p:nvSpPr>
              <p:cNvPr id="4" name="文本框 3">
                <a:extLst>
                  <a:ext uri="{FF2B5EF4-FFF2-40B4-BE49-F238E27FC236}">
                    <a16:creationId xmlns:a16="http://schemas.microsoft.com/office/drawing/2014/main" id="{D742C5DB-6DF4-449F-AE6B-9ADE938D4DE1}"/>
                  </a:ext>
                </a:extLst>
              </p:cNvPr>
              <p:cNvSpPr txBox="1">
                <a:spLocks noRot="1" noChangeAspect="1" noMove="1" noResize="1" noEditPoints="1" noAdjustHandles="1" noChangeArrowheads="1" noChangeShapeType="1" noTextEdit="1"/>
              </p:cNvSpPr>
              <p:nvPr>
                <p:custDataLst>
                  <p:tags r:id="rId19"/>
                </p:custDataLst>
              </p:nvPr>
            </p:nvSpPr>
            <p:spPr>
              <a:xfrm>
                <a:off x="1286157" y="669690"/>
                <a:ext cx="11438302" cy="2260203"/>
              </a:xfrm>
              <a:prstGeom prst="rect">
                <a:avLst/>
              </a:prstGeom>
              <a:blipFill>
                <a:blip r:embed="rId20"/>
                <a:stretch>
                  <a:fillRect l="-1110" r="-77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EA709BB-9068-495D-B2D1-BAE022E1C87D}"/>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0.25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2DC8F05-DA14-403C-BF86-FD3857E5F1E1}"/>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4BB920-9228-4DA2-8530-E26620554612}"/>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720</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FD4BB920-9228-4DA2-8530-E26620554612}"/>
                  </a:ext>
                </a:extLst>
              </p:cNvPr>
              <p:cNvSpPr txBox="1">
                <a:spLocks noRot="1" noChangeAspect="1" noMove="1" noResize="1" noEditPoints="1" noAdjustHandles="1" noChangeArrowheads="1" noChangeShapeType="1" noTextEdit="1"/>
              </p:cNvSpPr>
              <p:nvPr>
                <p:custDataLst>
                  <p:tags r:id="rId21"/>
                </p:custDataLst>
              </p:nvPr>
            </p:nvSpPr>
            <p:spPr>
              <a:xfrm>
                <a:off x="2571962" y="4746427"/>
                <a:ext cx="9000631" cy="678061"/>
              </a:xfrm>
              <a:prstGeom prst="rect">
                <a:avLst/>
              </a:prstGeom>
              <a:blipFill>
                <a:blip r:embed="rId22"/>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6CF164-C876-4942-9F74-11589C7C354F}"/>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14:m>
                  <m:oMath xmlns:m="http://schemas.openxmlformats.org/officeDocument/2006/math">
                    <m:f>
                      <m:fPr>
                        <m:ctrlP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lang="zh-CN" altLang="en-US"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𝜋</m:t>
                        </m:r>
                      </m:num>
                      <m:den>
                        <m:r>
                          <a:rPr lang="en-US" altLang="zh-CN" sz="2742"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8</m:t>
                        </m:r>
                      </m:den>
                    </m:f>
                  </m:oMath>
                </a14:m>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mm</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B6CF164-C876-4942-9F74-11589C7C354F}"/>
                  </a:ext>
                </a:extLst>
              </p:cNvPr>
              <p:cNvSpPr txBox="1">
                <a:spLocks noRot="1" noChangeAspect="1" noMove="1" noResize="1" noEditPoints="1" noAdjustHandles="1" noChangeArrowheads="1" noChangeShapeType="1" noTextEdit="1"/>
              </p:cNvSpPr>
              <p:nvPr>
                <p:custDataLst>
                  <p:tags r:id="rId23"/>
                </p:custDataLst>
              </p:nvPr>
            </p:nvSpPr>
            <p:spPr>
              <a:xfrm>
                <a:off x="2571962" y="5650509"/>
                <a:ext cx="9000631" cy="678061"/>
              </a:xfrm>
              <a:prstGeom prst="rect">
                <a:avLst/>
              </a:prstGeom>
              <a:blipFill>
                <a:blip r:embed="rId24"/>
                <a:stretch>
                  <a:fillRect b="-9091"/>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1A5D8CB1-9316-4DBC-BF8E-DC2D69042BD6}"/>
              </a:ext>
            </a:extLst>
          </p:cNvPr>
          <p:cNvSpPr>
            <a:spLocks noChangeAspect="1"/>
          </p:cNvSpPr>
          <p:nvPr>
            <p:custDataLst>
              <p:tags r:id="rId7"/>
            </p:custDataLst>
          </p:nvPr>
        </p:nvSpPr>
        <p:spPr>
          <a:xfrm>
            <a:off x="1657835" y="3006070"/>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48C438-338E-4D32-AE4D-B8671422BC99}"/>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3E0FA72-F7E0-445F-A69E-1688DBCC415E}"/>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D272687-B0F1-4E59-B67C-602F72187604}"/>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34EC83F-3C0D-4ACE-84D2-20894A3B84AD}"/>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2AA0FF2-2E3E-4E9B-98AB-5C87C0FEE9C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85A92786-174E-4756-9AE7-F2ED1E43EC7B}"/>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F089248-6BDA-428F-B9B3-898C727E17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E80C8A2-F886-4006-A0DC-FA0D49BCA49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C31B542-7450-4459-A95B-6F019194B943}"/>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C24D8A6-286A-45D3-8C35-87F7D15B73EE}"/>
              </a:ext>
            </a:extLst>
          </p:cNvPr>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61159028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3191535"/>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速度传感器</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365646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216857" y="2608213"/>
            <a:ext cx="5212518"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是一种测速元件，实际上它就是一台</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微型的直流发电机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电子磁极励磁方式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的不同，直流测速机可分为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两种。如以</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电枢的结构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不同来分，有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无槽电枢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有槽电枢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空心杯电枢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圆盘电枢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等。近年来，又出现了永磁式直线测速机。常用的为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30517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直流测速机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8203F5D2-EEAB-41B2-92FA-B87167710E2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5279" y="512530"/>
            <a:ext cx="7688619" cy="5768091"/>
          </a:xfrm>
          <a:prstGeom prst="rect">
            <a:avLst/>
          </a:prstGeom>
        </p:spPr>
      </p:pic>
      <p:sp>
        <p:nvSpPr>
          <p:cNvPr id="13" name="TextBox 21">
            <a:extLst>
              <a:ext uri="{FF2B5EF4-FFF2-40B4-BE49-F238E27FC236}">
                <a16:creationId xmlns:a16="http://schemas.microsoft.com/office/drawing/2014/main" id="{295FBE7B-94EE-4203-8AE6-A094FBC7EC4D}"/>
              </a:ext>
            </a:extLst>
          </p:cNvPr>
          <p:cNvSpPr txBox="1"/>
          <p:nvPr/>
        </p:nvSpPr>
        <p:spPr>
          <a:xfrm>
            <a:off x="7300672" y="5560541"/>
            <a:ext cx="3665207"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3-16</a:t>
            </a:r>
            <a:r>
              <a:rPr lang="zh-CN" altLang="en-US" sz="1500" b="1" dirty="0">
                <a:latin typeface="+mn-ea"/>
              </a:rPr>
              <a:t>　永磁直流测速发电机</a:t>
            </a:r>
            <a:endParaRPr lang="en-US" altLang="zh-CN" sz="1500" b="1" dirty="0">
              <a:latin typeface="+mn-ea"/>
            </a:endParaRPr>
          </a:p>
        </p:txBody>
      </p:sp>
      <p:sp>
        <p:nvSpPr>
          <p:cNvPr id="4" name="矩形: 对角圆角 3">
            <a:extLst>
              <a:ext uri="{FF2B5EF4-FFF2-40B4-BE49-F238E27FC236}">
                <a16:creationId xmlns:a16="http://schemas.microsoft.com/office/drawing/2014/main" id="{01D84A2D-F67E-47A3-9B4C-7044A281C5EB}"/>
              </a:ext>
            </a:extLst>
          </p:cNvPr>
          <p:cNvSpPr/>
          <p:nvPr/>
        </p:nvSpPr>
        <p:spPr>
          <a:xfrm>
            <a:off x="1172791" y="2608213"/>
            <a:ext cx="5163199" cy="355986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76028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789415" y="2141939"/>
            <a:ext cx="4248472"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测速机的结构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有多种，但原理基本相同。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永磁式测速机原理电路图</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。恒定磁通由定子产生，当转子在磁场中旋转时，电枢绕组中即产生</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交变的电势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，经</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换向器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电刷</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转换成</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与转子速度成正比的直流电势。</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11" name="3z16.jpg"/>
          <p:cNvPicPr/>
          <p:nvPr/>
        </p:nvPicPr>
        <p:blipFill>
          <a:blip r:embed="rId4">
            <a:clrChange>
              <a:clrFrom>
                <a:srgbClr val="FFFFFF"/>
              </a:clrFrom>
              <a:clrTo>
                <a:srgbClr val="FFFFFF">
                  <a:alpha val="0"/>
                </a:srgbClr>
              </a:clrTo>
            </a:clrChange>
          </a:blip>
          <a:stretch>
            <a:fillRect/>
          </a:stretch>
        </p:blipFill>
        <p:spPr>
          <a:xfrm>
            <a:off x="921805" y="1888133"/>
            <a:ext cx="4457315" cy="3600400"/>
          </a:xfrm>
          <a:prstGeom prst="rect">
            <a:avLst/>
          </a:prstGeom>
        </p:spPr>
      </p:pic>
      <p:sp>
        <p:nvSpPr>
          <p:cNvPr id="12" name="TextBox 21"/>
          <p:cNvSpPr txBox="1"/>
          <p:nvPr/>
        </p:nvSpPr>
        <p:spPr>
          <a:xfrm>
            <a:off x="1756056"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3-16</a:t>
            </a:r>
            <a:r>
              <a:rPr lang="zh-CN" altLang="en-US" sz="1500" b="1" dirty="0">
                <a:latin typeface="+mn-ea"/>
              </a:rPr>
              <a:t>　永磁式测速机原理图</a:t>
            </a:r>
            <a:endParaRPr lang="en-US" altLang="zh-CN" sz="1500" b="1" dirty="0">
              <a:latin typeface="+mn-ea"/>
            </a:endParaRPr>
          </a:p>
        </p:txBody>
      </p:sp>
      <p:sp>
        <p:nvSpPr>
          <p:cNvPr id="2" name="矩形: 对角圆角 1">
            <a:extLst>
              <a:ext uri="{FF2B5EF4-FFF2-40B4-BE49-F238E27FC236}">
                <a16:creationId xmlns:a16="http://schemas.microsoft.com/office/drawing/2014/main" id="{24BE44DF-05EA-4096-95C5-AD7AE31AD47D}"/>
              </a:ext>
            </a:extLst>
          </p:cNvPr>
          <p:cNvSpPr/>
          <p:nvPr/>
        </p:nvSpPr>
        <p:spPr>
          <a:xfrm>
            <a:off x="6789415" y="2104157"/>
            <a:ext cx="4248472" cy="3597642"/>
          </a:xfrm>
          <a:prstGeom prst="round2Diag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05200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744117"/>
            <a:ext cx="4896544"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输出特性曲线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所示。从图中可以看出，当</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负载电阻</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输出电压</a:t>
            </a:r>
            <a:r>
              <a:rPr lang="en-US" altLang="zh-CN" sz="21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1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与转速</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成正比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。随着负载电阻</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变小，其输出电压下降，而且输出电压与转速之间并不能严格保持线性关系。</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由此可见，对于要求精度比较高的直流测速机，除采取其他措施外，</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负载电阻</a:t>
            </a:r>
            <a:r>
              <a:rPr lang="en-US" altLang="zh-CN" sz="21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1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应尽量大</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7300672"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3-17</a:t>
            </a:r>
            <a:r>
              <a:rPr lang="zh-CN" altLang="en-US" sz="1500" b="1" dirty="0">
                <a:latin typeface="+mn-ea"/>
              </a:rPr>
              <a:t>　直流测速机输出特性</a:t>
            </a:r>
            <a:endParaRPr lang="en-US" altLang="zh-CN" sz="1500" b="1" dirty="0">
              <a:latin typeface="+mn-ea"/>
            </a:endParaRPr>
          </a:p>
        </p:txBody>
      </p:sp>
      <p:pic>
        <p:nvPicPr>
          <p:cNvPr id="13" name="3z17.jpg"/>
          <p:cNvPicPr/>
          <p:nvPr/>
        </p:nvPicPr>
        <p:blipFill>
          <a:blip r:embed="rId4">
            <a:clrChange>
              <a:clrFrom>
                <a:srgbClr val="FFFFFF"/>
              </a:clrFrom>
              <a:clrTo>
                <a:srgbClr val="FFFFFF">
                  <a:alpha val="0"/>
                </a:srgbClr>
              </a:clrTo>
            </a:clrChange>
          </a:blip>
          <a:stretch>
            <a:fillRect/>
          </a:stretch>
        </p:blipFill>
        <p:spPr>
          <a:xfrm>
            <a:off x="6717407" y="1672109"/>
            <a:ext cx="4896544" cy="3528392"/>
          </a:xfrm>
          <a:prstGeom prst="rect">
            <a:avLst/>
          </a:prstGeom>
        </p:spPr>
      </p:pic>
      <p:sp>
        <p:nvSpPr>
          <p:cNvPr id="2" name="矩形: 对角圆角 1">
            <a:extLst>
              <a:ext uri="{FF2B5EF4-FFF2-40B4-BE49-F238E27FC236}">
                <a16:creationId xmlns:a16="http://schemas.microsoft.com/office/drawing/2014/main" id="{D07CCCD7-C8E0-40FB-887A-0A6FC04C849F}"/>
              </a:ext>
            </a:extLst>
          </p:cNvPr>
          <p:cNvSpPr/>
          <p:nvPr/>
        </p:nvSpPr>
        <p:spPr>
          <a:xfrm>
            <a:off x="1028775" y="1744117"/>
            <a:ext cx="4896544" cy="3960440"/>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82312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077447" y="1744117"/>
            <a:ext cx="4392488" cy="4044608"/>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直流测速机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的特点是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输出斜率大、线性好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，但由于有电刷和换向器，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构造和维护都比较复杂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摩擦转矩较大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。直流测速机在机电控制系统中，主要</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用作测速和校正元件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。在使用中，</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为了提高检测灵敏度，尽可能把它直接联接到电动机轴上。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有的电动机本身就已安装了测速机。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1684048" y="5416525"/>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3-17</a:t>
            </a:r>
            <a:r>
              <a:rPr lang="zh-CN" altLang="en-US" sz="1500" b="1" dirty="0">
                <a:latin typeface="+mn-ea"/>
              </a:rPr>
              <a:t>　直流测速机输出特性</a:t>
            </a:r>
            <a:endParaRPr lang="en-US" altLang="zh-CN" sz="1500" b="1" dirty="0">
              <a:latin typeface="+mn-ea"/>
            </a:endParaRPr>
          </a:p>
        </p:txBody>
      </p:sp>
      <p:pic>
        <p:nvPicPr>
          <p:cNvPr id="13" name="3z17.jpg"/>
          <p:cNvPicPr/>
          <p:nvPr/>
        </p:nvPicPr>
        <p:blipFill>
          <a:blip r:embed="rId4">
            <a:clrChange>
              <a:clrFrom>
                <a:srgbClr val="FFFFFF"/>
              </a:clrFrom>
              <a:clrTo>
                <a:srgbClr val="FFFFFF">
                  <a:alpha val="0"/>
                </a:srgbClr>
              </a:clrTo>
            </a:clrChange>
          </a:blip>
          <a:stretch>
            <a:fillRect/>
          </a:stretch>
        </p:blipFill>
        <p:spPr>
          <a:xfrm>
            <a:off x="1100783" y="1672109"/>
            <a:ext cx="4896544" cy="3528392"/>
          </a:xfrm>
          <a:prstGeom prst="rect">
            <a:avLst/>
          </a:prstGeom>
        </p:spPr>
      </p:pic>
      <p:sp>
        <p:nvSpPr>
          <p:cNvPr id="2" name="矩形: 对角圆角 1">
            <a:extLst>
              <a:ext uri="{FF2B5EF4-FFF2-40B4-BE49-F238E27FC236}">
                <a16:creationId xmlns:a16="http://schemas.microsoft.com/office/drawing/2014/main" id="{3E3A0038-7C31-4532-B2DA-8848EE580B3A}"/>
              </a:ext>
            </a:extLst>
          </p:cNvPr>
          <p:cNvSpPr/>
          <p:nvPr/>
        </p:nvSpPr>
        <p:spPr>
          <a:xfrm>
            <a:off x="7005439" y="1672109"/>
            <a:ext cx="4392488" cy="4133921"/>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54412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100781" y="2176165"/>
            <a:ext cx="10657185"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光电式转速传感器是由装在被测轴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或与被测轴相联接的输入轴</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上的带缝隙圆盘、光源、光电器件和指示缝隙盘组成，如图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3-18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9" name="TextBox 18"/>
          <p:cNvSpPr txBox="1"/>
          <p:nvPr/>
        </p:nvSpPr>
        <p:spPr>
          <a:xfrm>
            <a:off x="1266176" y="1305173"/>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  光电式转速传感器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1316807" y="5920581"/>
            <a:ext cx="5760640" cy="789871"/>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3-18</a:t>
            </a:r>
            <a:r>
              <a:rPr lang="zh-CN" altLang="en-US" sz="1500" b="1" dirty="0">
                <a:latin typeface="+mn-ea"/>
              </a:rPr>
              <a:t>　光电式转速传感器</a:t>
            </a:r>
          </a:p>
          <a:p>
            <a:pPr algn="ctr">
              <a:lnSpc>
                <a:spcPct val="150000"/>
              </a:lnSpc>
            </a:pPr>
            <a:r>
              <a:rPr lang="en-US" altLang="zh-CN" sz="1500" b="1" dirty="0">
                <a:latin typeface="+mn-ea"/>
              </a:rPr>
              <a:t>1—</a:t>
            </a:r>
            <a:r>
              <a:rPr lang="zh-CN" altLang="en-US" sz="1500" b="1" dirty="0">
                <a:latin typeface="+mn-ea"/>
              </a:rPr>
              <a:t>光源　</a:t>
            </a:r>
            <a:r>
              <a:rPr lang="en-US" altLang="zh-CN" sz="1500" b="1" dirty="0">
                <a:latin typeface="+mn-ea"/>
              </a:rPr>
              <a:t>2—</a:t>
            </a:r>
            <a:r>
              <a:rPr lang="zh-CN" altLang="en-US" sz="1500" b="1" dirty="0">
                <a:latin typeface="+mn-ea"/>
              </a:rPr>
              <a:t>透镜</a:t>
            </a:r>
            <a:r>
              <a:rPr lang="en-US" altLang="zh-CN" sz="1500" b="1" dirty="0">
                <a:latin typeface="+mn-ea"/>
              </a:rPr>
              <a:t>3—</a:t>
            </a:r>
            <a:r>
              <a:rPr lang="zh-CN" altLang="en-US" sz="1500" b="1" dirty="0">
                <a:latin typeface="+mn-ea"/>
              </a:rPr>
              <a:t>带缝隙圆盘 </a:t>
            </a:r>
            <a:r>
              <a:rPr lang="en-US" altLang="zh-CN" sz="1500" b="1" dirty="0">
                <a:latin typeface="+mn-ea"/>
              </a:rPr>
              <a:t>4—</a:t>
            </a:r>
            <a:r>
              <a:rPr lang="zh-CN" altLang="en-US" sz="1500" b="1" dirty="0">
                <a:latin typeface="+mn-ea"/>
              </a:rPr>
              <a:t>指示缝隙盘　</a:t>
            </a:r>
            <a:r>
              <a:rPr lang="en-US" altLang="zh-CN" sz="1500" b="1" dirty="0">
                <a:latin typeface="+mn-ea"/>
              </a:rPr>
              <a:t>5—</a:t>
            </a:r>
            <a:r>
              <a:rPr lang="zh-CN" altLang="en-US" sz="1500" b="1" dirty="0">
                <a:latin typeface="+mn-ea"/>
              </a:rPr>
              <a:t>光电器件</a:t>
            </a:r>
          </a:p>
        </p:txBody>
      </p:sp>
      <p:pic>
        <p:nvPicPr>
          <p:cNvPr id="3074" name="Picture 2" descr="H:\机械工业出版社\机电一体化技术与系统（第2版）\图片改\54.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3092" y="3357822"/>
            <a:ext cx="2913910" cy="220271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73390" y="3569716"/>
            <a:ext cx="5286375" cy="2095500"/>
          </a:xfrm>
          <a:prstGeom prst="rect">
            <a:avLst/>
          </a:prstGeom>
        </p:spPr>
      </p:pic>
    </p:spTree>
    <p:extLst>
      <p:ext uri="{BB962C8B-B14F-4D97-AF65-F5344CB8AC3E}">
        <p14:creationId xmlns:p14="http://schemas.microsoft.com/office/powerpoint/2010/main" val="11620804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936937" y="1007009"/>
            <a:ext cx="8956934" cy="2105616"/>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光源发出的光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缝隙圆盘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指示缝隙</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照射到光电器件上。当缝隙圆盘随被测轴转动时，由于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圆盘上的缝隙间距与指示缝隙的间距相同</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，因此圆盘每转一周，</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光电器件输出与圆盘缝隙数相等的电脉冲</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，根据测量时间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内的脉冲数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，则可测出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转速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速度传感器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7"/>
              <p:cNvSpPr txBox="1"/>
              <p:nvPr/>
            </p:nvSpPr>
            <p:spPr>
              <a:xfrm>
                <a:off x="5421263" y="3040617"/>
                <a:ext cx="1728192" cy="719724"/>
              </a:xfrm>
              <a:prstGeom prst="rect">
                <a:avLst/>
              </a:prstGeom>
              <a:noFill/>
            </p:spPr>
            <p:txBody>
              <a:bodyPr wrap="square" lIns="96433" tIns="48216" rIns="96433" bIns="48216" rtlCol="0">
                <a:spAutoFit/>
              </a:bodyPr>
              <a:lstStyle/>
              <a:p>
                <a:r>
                  <a:rPr lang="en-US" altLang="zh-CN" sz="2800" i="1" dirty="0">
                    <a:latin typeface="Cambria Math" panose="02040503050406030204" pitchFamily="18" charset="0"/>
                    <a:ea typeface="Cambria Math" panose="02040503050406030204" pitchFamily="18" charset="0"/>
                  </a:rPr>
                  <a:t>n=</a:t>
                </a:r>
                <a14:m>
                  <m:oMath xmlns:m="http://schemas.openxmlformats.org/officeDocument/2006/math">
                    <m:f>
                      <m:fPr>
                        <m:ctrlPr>
                          <a:rPr lang="zh-CN" altLang="zh-CN" sz="2800" i="1">
                            <a:latin typeface="Cambria Math" panose="02040503050406030204" pitchFamily="18" charset="0"/>
                          </a:rPr>
                        </m:ctrlPr>
                      </m:fPr>
                      <m:num>
                        <m:r>
                          <a:rPr lang="en-US" altLang="zh-CN" sz="2800">
                            <a:latin typeface="Cambria Math" panose="02040503050406030204" pitchFamily="18" charset="0"/>
                            <a:ea typeface="Cambria Math" panose="02040503050406030204" pitchFamily="18" charset="0"/>
                          </a:rPr>
                          <m:t>60</m:t>
                        </m:r>
                        <m:r>
                          <a:rPr lang="en-US" altLang="zh-CN" sz="2800" i="1">
                            <a:latin typeface="Cambria Math" panose="02040503050406030204" pitchFamily="18" charset="0"/>
                            <a:ea typeface="Cambria Math" panose="02040503050406030204" pitchFamily="18" charset="0"/>
                          </a:rPr>
                          <m:t>𝑁</m:t>
                        </m:r>
                      </m:num>
                      <m:den>
                        <m:r>
                          <a:rPr lang="en-US" altLang="zh-CN" sz="2800" i="1">
                            <a:latin typeface="Cambria Math" panose="02040503050406030204" pitchFamily="18" charset="0"/>
                            <a:ea typeface="Cambria Math" panose="02040503050406030204" pitchFamily="18" charset="0"/>
                          </a:rPr>
                          <m:t>𝑍𝑡</m:t>
                        </m:r>
                      </m:den>
                    </m:f>
                  </m:oMath>
                </a14:m>
                <a:endParaRPr lang="zh-CN" altLang="zh-CN" sz="2800" dirty="0">
                  <a:latin typeface="Cambria Math" panose="02040503050406030204" pitchFamily="18" charset="0"/>
                </a:endParaRPr>
              </a:p>
            </p:txBody>
          </p:sp>
        </mc:Choice>
        <mc:Fallback xmlns="">
          <p:sp>
            <p:nvSpPr>
              <p:cNvPr id="12" name="TextBox 17"/>
              <p:cNvSpPr txBox="1">
                <a:spLocks noRot="1" noChangeAspect="1" noMove="1" noResize="1" noEditPoints="1" noAdjustHandles="1" noChangeArrowheads="1" noChangeShapeType="1" noTextEdit="1"/>
              </p:cNvSpPr>
              <p:nvPr/>
            </p:nvSpPr>
            <p:spPr>
              <a:xfrm>
                <a:off x="5421263" y="3040617"/>
                <a:ext cx="1728192" cy="719724"/>
              </a:xfrm>
              <a:prstGeom prst="rect">
                <a:avLst/>
              </a:prstGeom>
              <a:blipFill>
                <a:blip r:embed="rId4"/>
                <a:stretch>
                  <a:fillRect l="-6690" b="-6780"/>
                </a:stretch>
              </a:blipFill>
            </p:spPr>
            <p:txBody>
              <a:bodyPr/>
              <a:lstStyle/>
              <a:p>
                <a:r>
                  <a:rPr lang="zh-CN" altLang="en-US">
                    <a:noFill/>
                  </a:rPr>
                  <a:t> </a:t>
                </a:r>
              </a:p>
            </p:txBody>
          </p:sp>
        </mc:Fallback>
      </mc:AlternateContent>
      <p:sp>
        <p:nvSpPr>
          <p:cNvPr id="13" name="TextBox 17"/>
          <p:cNvSpPr txBox="1"/>
          <p:nvPr/>
        </p:nvSpPr>
        <p:spPr>
          <a:xfrm>
            <a:off x="2008945" y="3832349"/>
            <a:ext cx="6364646"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圆盘上的缝隙数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脉冲个数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测量时间</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一般取</a:t>
            </a:r>
            <a:r>
              <a:rPr lang="en-US" altLang="zh-CN" sz="21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=60×10</a:t>
            </a:r>
            <a:r>
              <a:rPr lang="en-US" altLang="zh-CN" sz="2100" b="1" baseline="30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(m=0</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2</a:t>
            </a:r>
            <a:r>
              <a:rPr lang="zh-CN" altLang="en-US" sz="2100" b="1" dirty="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利用两组缝隙间距</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相同，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位置相差</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/2+1/4)W(</a:t>
            </a:r>
            <a:r>
              <a:rPr lang="en-US" altLang="zh-CN" sz="21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为正整数</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可辨别出圆盘的旋转方向</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 name="矩形: 圆角 1">
            <a:extLst>
              <a:ext uri="{FF2B5EF4-FFF2-40B4-BE49-F238E27FC236}">
                <a16:creationId xmlns:a16="http://schemas.microsoft.com/office/drawing/2014/main" id="{43987455-7E46-4D28-B74C-393F6B30EA0F}"/>
              </a:ext>
            </a:extLst>
          </p:cNvPr>
          <p:cNvSpPr/>
          <p:nvPr/>
        </p:nvSpPr>
        <p:spPr>
          <a:xfrm>
            <a:off x="5205239" y="2968253"/>
            <a:ext cx="1800200" cy="86409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3785" y="3040261"/>
            <a:ext cx="2928198" cy="184938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584" y="5018140"/>
            <a:ext cx="2232819" cy="1734156"/>
          </a:xfrm>
          <a:prstGeom prst="ellipse">
            <a:avLst/>
          </a:prstGeom>
          <a:ln>
            <a:noFill/>
          </a:ln>
          <a:effectLst>
            <a:softEdge rad="112500"/>
          </a:effectLst>
        </p:spPr>
      </p:pic>
    </p:spTree>
    <p:extLst>
      <p:ext uri="{BB962C8B-B14F-4D97-AF65-F5344CB8AC3E}">
        <p14:creationId xmlns:p14="http://schemas.microsoft.com/office/powerpoint/2010/main" val="318543860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16712-724A-4F03-903D-B37600488E69}"/>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某光电式转速传感器</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中测到了</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1800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个脉冲，缝隙圆盘上缝隙数为</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，则测出的转速为：</a:t>
            </a:r>
          </a:p>
        </p:txBody>
      </p:sp>
      <p:sp>
        <p:nvSpPr>
          <p:cNvPr id="5" name="文本框 4">
            <a:extLst>
              <a:ext uri="{FF2B5EF4-FFF2-40B4-BE49-F238E27FC236}">
                <a16:creationId xmlns:a16="http://schemas.microsoft.com/office/drawing/2014/main" id="{39570B22-DE7A-41C8-8FF7-A39A20524A30}"/>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1800r/min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6A1FF51-AA2F-42D4-899B-1FAE2B783D22}"/>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D3C4C59-4408-4D1D-86A8-0EB17B378007}"/>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3600r/min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717F04B-6385-4F1B-87D2-B2CC6B6808CA}"/>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600r/min</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F8CBF88-9626-4D68-A431-287DF61550C3}"/>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933FF93-2416-4D6E-87E0-E1A330C9CD8C}"/>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14ABAAA-0D9F-4FD1-B755-8C4B3E5BBEF2}"/>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D480E5F-110A-4268-ADA8-74252A6F228E}"/>
              </a:ext>
            </a:extLst>
          </p:cNvPr>
          <p:cNvSpPr>
            <a:spLocks noChangeAspect="1"/>
          </p:cNvSpPr>
          <p:nvPr>
            <p:custDataLst>
              <p:tags r:id="rId10"/>
            </p:custDataLst>
          </p:nvPr>
        </p:nvSpPr>
        <p:spPr>
          <a:xfrm>
            <a:off x="1657835" y="5718314"/>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F0B510-B824-4BF1-9F85-723305892BBB}"/>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hidden="1">
            <a:extLst>
              <a:ext uri="{FF2B5EF4-FFF2-40B4-BE49-F238E27FC236}">
                <a16:creationId xmlns:a16="http://schemas.microsoft.com/office/drawing/2014/main" id="{EEF1B6B2-98A4-4D56-B9A7-0B8702224379}"/>
              </a:ext>
            </a:extLst>
          </p:cNvPr>
          <p:cNvSpPr/>
          <p:nvPr>
            <p:custDataLst>
              <p:tags r:id="rId12"/>
            </p:custDataLst>
          </p:nvPr>
        </p:nvSpPr>
        <p:spPr>
          <a:xfrm>
            <a:off x="13260564" y="0"/>
            <a:ext cx="4050284" cy="723265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hidden="1">
            <a:extLst>
              <a:ext uri="{FF2B5EF4-FFF2-40B4-BE49-F238E27FC236}">
                <a16:creationId xmlns:a16="http://schemas.microsoft.com/office/drawing/2014/main" id="{4082A455-E06A-4F72-88C8-6C9160C455F7}"/>
              </a:ext>
            </a:extLst>
          </p:cNvPr>
          <p:cNvSpPr txBox="1"/>
          <p:nvPr>
            <p:custDataLst>
              <p:tags r:id="rId13"/>
            </p:custDataLst>
          </p:nvPr>
        </p:nvSpPr>
        <p:spPr>
          <a:xfrm>
            <a:off x="13354320" y="6674944"/>
            <a:ext cx="3862771" cy="48192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66">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hidden="1">
            <a:extLst>
              <a:ext uri="{FF2B5EF4-FFF2-40B4-BE49-F238E27FC236}">
                <a16:creationId xmlns:a16="http://schemas.microsoft.com/office/drawing/2014/main" id="{9AB1E607-08EB-4971-A5B7-2114A071E7E1}"/>
              </a:ext>
            </a:extLst>
          </p:cNvPr>
          <p:cNvSpPr txBox="1"/>
          <p:nvPr>
            <p:custDataLst>
              <p:tags r:id="rId14"/>
            </p:custDataLst>
          </p:nvPr>
        </p:nvSpPr>
        <p:spPr>
          <a:xfrm>
            <a:off x="13528440" y="1339380"/>
            <a:ext cx="3514532" cy="1066061"/>
          </a:xfrm>
          <a:prstGeom prst="rect">
            <a:avLst/>
          </a:prstGeom>
          <a:noFill/>
        </p:spPr>
        <p:txBody>
          <a:bodyPr vert="horz" rtlCol="0" anchor="t" anchorCtr="0">
            <a:spAutoFit/>
          </a:bodyPr>
          <a:lstStyle/>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N=60N/</a:t>
            </a:r>
            <a:r>
              <a:rPr lang="en-US" altLang="zh-CN" sz="2109"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Zt</a:t>
            </a:r>
            <a:endPar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=60x1800/60x3</a:t>
            </a:r>
          </a:p>
          <a:p>
            <a:r>
              <a:rPr lang="en-US" altLang="zh-CN"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=600r/min</a:t>
            </a:r>
            <a:endParaRPr lang="zh-CN" altLang="en-US" sz="2109"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hidden="1">
            <a:extLst>
              <a:ext uri="{FF2B5EF4-FFF2-40B4-BE49-F238E27FC236}">
                <a16:creationId xmlns:a16="http://schemas.microsoft.com/office/drawing/2014/main" id="{D6FB8C0F-ECF6-404C-8729-E3FA309311CD}"/>
              </a:ext>
            </a:extLst>
          </p:cNvPr>
          <p:cNvGrpSpPr/>
          <p:nvPr>
            <p:custDataLst>
              <p:tags r:id="rId15"/>
            </p:custDataLst>
          </p:nvPr>
        </p:nvGrpSpPr>
        <p:grpSpPr>
          <a:xfrm>
            <a:off x="13273958" y="0"/>
            <a:ext cx="4023496" cy="683084"/>
            <a:chOff x="12585700" y="0"/>
            <a:chExt cx="3815080" cy="647700"/>
          </a:xfrm>
        </p:grpSpPr>
        <p:sp>
          <p:nvSpPr>
            <p:cNvPr id="21" name="RemarkBack" hidden="1">
              <a:extLst>
                <a:ext uri="{FF2B5EF4-FFF2-40B4-BE49-F238E27FC236}">
                  <a16:creationId xmlns:a16="http://schemas.microsoft.com/office/drawing/2014/main" id="{39E2BF3A-FE63-4B29-9629-F7305E1732C5}"/>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hidden="1">
              <a:extLst>
                <a:ext uri="{FF2B5EF4-FFF2-40B4-BE49-F238E27FC236}">
                  <a16:creationId xmlns:a16="http://schemas.microsoft.com/office/drawing/2014/main" id="{54B0F287-C0CE-4ABB-8B39-E558B6EF3A81}"/>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hidden="1">
              <a:extLst>
                <a:ext uri="{FF2B5EF4-FFF2-40B4-BE49-F238E27FC236}">
                  <a16:creationId xmlns:a16="http://schemas.microsoft.com/office/drawing/2014/main" id="{783CD2E7-3DAC-473F-8539-4F2285D18CF2}"/>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8" name="组合 17">
            <a:extLst>
              <a:ext uri="{FF2B5EF4-FFF2-40B4-BE49-F238E27FC236}">
                <a16:creationId xmlns:a16="http://schemas.microsoft.com/office/drawing/2014/main" id="{FE1BB5F7-BCCF-43E7-875A-CB5ED40EF270}"/>
              </a:ext>
            </a:extLst>
          </p:cNvPr>
          <p:cNvGrpSpPr/>
          <p:nvPr>
            <p:custDataLst>
              <p:tags r:id="rId16"/>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B9674529-C025-446D-9983-03935ACC967C}"/>
                </a:ext>
              </a:extLst>
            </p:cNvPr>
            <p:cNvSpPr/>
            <p:nvPr>
              <p:custDataLst>
                <p:tags r:id="rId18"/>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D007DA8-54B0-4496-A105-5A07CD5E9416}"/>
                </a:ext>
              </a:extLst>
            </p:cNvPr>
            <p:cNvSpPr/>
            <p:nvPr>
              <p:custDataLst>
                <p:tags r:id="rId19"/>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235BC8E-D3E8-4B99-8934-4A009492E25B}"/>
                </a:ext>
              </a:extLst>
            </p:cNvPr>
            <p:cNvSpPr txBox="1"/>
            <p:nvPr>
              <p:custDataLst>
                <p:tags r:id="rId20"/>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6C0CAE3-E456-4F35-AAD7-E098681CC1BF}"/>
                </a:ext>
              </a:extLst>
            </p:cNvPr>
            <p:cNvSpPr txBox="1"/>
            <p:nvPr>
              <p:custDataLst>
                <p:tags r:id="rId21"/>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B9B08F9-55B1-4398-93A2-10BC74116BF1}"/>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6490295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96045"/>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884759" y="2986727"/>
            <a:ext cx="10873208" cy="3075112"/>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传感器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输出特性即是传感器的基本特性，由于输入信息的状态不同，传感器所表现的基本特性也不同，存在所谓的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传感器的静态特性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传感器在静态信号作用下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，其输入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输出关系</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称为静态特性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所示。衡量传感器静态特性的重要指标是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线性度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灵敏度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迟滞</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重复性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121515"/>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三、传感器性能与选用原则</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10"/>
          <p:cNvSpPr txBox="1"/>
          <p:nvPr/>
        </p:nvSpPr>
        <p:spPr>
          <a:xfrm>
            <a:off x="1433214" y="1960141"/>
            <a:ext cx="8985721" cy="584302"/>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传感器的性能</a:t>
            </a:r>
          </a:p>
        </p:txBody>
      </p:sp>
    </p:spTree>
    <p:extLst>
      <p:ext uri="{BB962C8B-B14F-4D97-AF65-F5344CB8AC3E}">
        <p14:creationId xmlns:p14="http://schemas.microsoft.com/office/powerpoint/2010/main" val="28496779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p:bldP spid="1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a:extLst>
              <a:ext uri="{FF2B5EF4-FFF2-40B4-BE49-F238E27FC236}">
                <a16:creationId xmlns:a16="http://schemas.microsoft.com/office/drawing/2014/main" id="{E608DE95-EA69-7541-A28D-C0E4C777EC91}"/>
              </a:ext>
            </a:extLst>
          </p:cNvPr>
          <p:cNvSpPr>
            <a:spLocks noGrp="1" noChangeArrowheads="1"/>
          </p:cNvSpPr>
          <p:nvPr>
            <p:ph sz="quarter" idx="2"/>
          </p:nvPr>
        </p:nvSpPr>
        <p:spPr>
          <a:xfrm>
            <a:off x="740743" y="654623"/>
            <a:ext cx="11305255" cy="2486223"/>
          </a:xfrm>
        </p:spPr>
        <p:txBody>
          <a:bodyPr>
            <a:normAutofit/>
          </a:bodyPr>
          <a:lstStyle/>
          <a:p>
            <a:pPr eaLnBrk="1" hangingPunct="1"/>
            <a:endParaRPr lang="en-US" altLang="zh-CN" sz="2953" dirty="0">
              <a:latin typeface="宋体" panose="02010600030101010101" pitchFamily="2" charset="-122"/>
              <a:ea typeface="华文楷体" panose="02010600040101010101" pitchFamily="2" charset="-122"/>
            </a:endParaRPr>
          </a:p>
          <a:p>
            <a:pPr eaLnBrk="1" hangingPunct="1"/>
            <a:r>
              <a:rPr lang="zh-CN" altLang="en-US" sz="2953" dirty="0">
                <a:latin typeface="宋体" panose="02010600030101010101" pitchFamily="2" charset="-122"/>
                <a:ea typeface="华文楷体" panose="02010600040101010101" pitchFamily="2" charset="-122"/>
              </a:rPr>
              <a:t>相对式光电编码器是由光栅盘和光电检测装置组成。光栅盘是在一定直径的圆板上等分地开通若干个长方形孔。由于光电码盘与电动机同轴，电动机旋转时，光栅盘与电动机同速旋转，经发光二极管等电子元件将被测轴的角位移转换成二进制编码和脉冲信号。</a:t>
            </a:r>
            <a:endParaRPr lang="zh-CN" altLang="en-US" sz="2953" dirty="0">
              <a:latin typeface="Cambria" panose="02040503050406030204" pitchFamily="18" charset="0"/>
              <a:ea typeface="华文楷体" panose="02010600040101010101" pitchFamily="2" charset="-122"/>
            </a:endParaRPr>
          </a:p>
        </p:txBody>
      </p:sp>
      <p:sp>
        <p:nvSpPr>
          <p:cNvPr id="52226" name="灯片编号占位符 7">
            <a:extLst>
              <a:ext uri="{FF2B5EF4-FFF2-40B4-BE49-F238E27FC236}">
                <a16:creationId xmlns:a16="http://schemas.microsoft.com/office/drawing/2014/main" id="{EB583065-8B10-564F-9633-2627210888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375">
                <a:solidFill>
                  <a:schemeClr val="tx1"/>
                </a:solidFill>
                <a:latin typeface="Arial" panose="020B0604020202020204" pitchFamily="34" charset="0"/>
                <a:ea typeface="宋体" panose="02010600030101010101" pitchFamily="2" charset="-122"/>
              </a:defRPr>
            </a:lvl1pPr>
            <a:lvl2pPr marL="783515" indent="-301352">
              <a:spcBef>
                <a:spcPct val="20000"/>
              </a:spcBef>
              <a:buChar char="–"/>
              <a:defRPr kumimoji="1" sz="2953">
                <a:solidFill>
                  <a:schemeClr val="tx1"/>
                </a:solidFill>
                <a:latin typeface="Arial" panose="020B0604020202020204" pitchFamily="34" charset="0"/>
                <a:ea typeface="宋体" panose="02010600030101010101" pitchFamily="2" charset="-122"/>
              </a:defRPr>
            </a:lvl2pPr>
            <a:lvl3pPr marL="1205408" indent="-241082">
              <a:spcBef>
                <a:spcPct val="20000"/>
              </a:spcBef>
              <a:buChar char="•"/>
              <a:defRPr kumimoji="1" sz="2531">
                <a:solidFill>
                  <a:schemeClr val="tx1"/>
                </a:solidFill>
                <a:latin typeface="Arial" panose="020B0604020202020204" pitchFamily="34" charset="0"/>
                <a:ea typeface="宋体" panose="02010600030101010101" pitchFamily="2" charset="-122"/>
              </a:defRPr>
            </a:lvl3pPr>
            <a:lvl4pPr marL="1687571" indent="-241082">
              <a:spcBef>
                <a:spcPct val="20000"/>
              </a:spcBef>
              <a:buChar char="–"/>
              <a:defRPr kumimoji="1" sz="2109">
                <a:solidFill>
                  <a:schemeClr val="tx1"/>
                </a:solidFill>
                <a:latin typeface="Arial" panose="020B0604020202020204" pitchFamily="34" charset="0"/>
                <a:ea typeface="宋体" panose="02010600030101010101" pitchFamily="2" charset="-122"/>
              </a:defRPr>
            </a:lvl4pPr>
            <a:lvl5pPr marL="2169734" indent="-241082">
              <a:spcBef>
                <a:spcPct val="20000"/>
              </a:spcBef>
              <a:buChar char="»"/>
              <a:defRPr kumimoji="1" sz="2109">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20000"/>
              </a:spcBef>
              <a:spcAft>
                <a:spcPct val="0"/>
              </a:spcAft>
              <a:buChar char="»"/>
              <a:defRPr kumimoji="1" sz="2109">
                <a:solidFill>
                  <a:schemeClr val="tx1"/>
                </a:solidFill>
                <a:latin typeface="Arial" panose="020B0604020202020204" pitchFamily="34" charset="0"/>
                <a:ea typeface="宋体" panose="02010600030101010101" pitchFamily="2" charset="-122"/>
              </a:defRPr>
            </a:lvl9pPr>
          </a:lstStyle>
          <a:p>
            <a:pPr>
              <a:spcBef>
                <a:spcPct val="0"/>
              </a:spcBef>
              <a:buFontTx/>
              <a:buNone/>
            </a:pPr>
            <a:fld id="{C2D2DA0B-AAA3-5B40-BE3E-938813B9D07A}" type="slidenum">
              <a:rPr kumimoji="0" lang="en-US" altLang="zh-CN" sz="1266">
                <a:solidFill>
                  <a:srgbClr val="D38E27"/>
                </a:solidFill>
                <a:latin typeface="Times New Roman" panose="02020603050405020304" pitchFamily="18" charset="0"/>
                <a:ea typeface="华文楷体" panose="02010600040101010101" pitchFamily="2" charset="-122"/>
              </a:rPr>
              <a:pPr>
                <a:spcBef>
                  <a:spcPct val="0"/>
                </a:spcBef>
                <a:buFontTx/>
                <a:buNone/>
              </a:pPr>
              <a:t>70</a:t>
            </a:fld>
            <a:endParaRPr kumimoji="0" lang="en-US" altLang="zh-CN" sz="1266">
              <a:solidFill>
                <a:srgbClr val="D38E27"/>
              </a:solidFill>
              <a:latin typeface="Times New Roman" panose="02020603050405020304" pitchFamily="18" charset="0"/>
              <a:ea typeface="华文楷体" panose="02010600040101010101" pitchFamily="2" charset="-122"/>
            </a:endParaRPr>
          </a:p>
        </p:txBody>
      </p:sp>
      <p:pic>
        <p:nvPicPr>
          <p:cNvPr id="52227" name="Picture 2">
            <a:extLst>
              <a:ext uri="{FF2B5EF4-FFF2-40B4-BE49-F238E27FC236}">
                <a16:creationId xmlns:a16="http://schemas.microsoft.com/office/drawing/2014/main" id="{C649E0A0-5560-C841-84BD-B389D029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491" y="3313291"/>
            <a:ext cx="8885109" cy="345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 name="Rectangle 2">
            <a:extLst>
              <a:ext uri="{FF2B5EF4-FFF2-40B4-BE49-F238E27FC236}">
                <a16:creationId xmlns:a16="http://schemas.microsoft.com/office/drawing/2014/main" id="{C3617927-3FBD-464E-B395-83D8C2245C00}"/>
              </a:ext>
            </a:extLst>
          </p:cNvPr>
          <p:cNvSpPr>
            <a:spLocks noGrp="1" noChangeArrowheads="1"/>
          </p:cNvSpPr>
          <p:nvPr>
            <p:ph type="title"/>
          </p:nvPr>
        </p:nvSpPr>
        <p:spPr>
          <a:xfrm>
            <a:off x="0" y="57945"/>
            <a:ext cx="7149455" cy="678060"/>
          </a:xfrm>
        </p:spPr>
        <p:txBody>
          <a:bodyPr>
            <a:normAutofit fontScale="90000"/>
          </a:bodyPr>
          <a:lstStyle/>
          <a:p>
            <a:pPr eaLnBrk="1" hangingPunct="1">
              <a:lnSpc>
                <a:spcPct val="120000"/>
              </a:lnSpc>
            </a:pPr>
            <a:r>
              <a:rPr lang="en-US" altLang="zh-CN" sz="3797" b="1" dirty="0">
                <a:solidFill>
                  <a:srgbClr val="0066FF"/>
                </a:solidFill>
                <a:latin typeface="宋体" panose="02010600030101010101" pitchFamily="2" charset="-122"/>
              </a:rPr>
              <a:t>1.</a:t>
            </a:r>
            <a:r>
              <a:rPr lang="zh-CN" altLang="en-US" sz="3797" b="1" dirty="0">
                <a:solidFill>
                  <a:srgbClr val="0066FF"/>
                </a:solidFill>
                <a:latin typeface="宋体" panose="02010600030101010101" pitchFamily="2" charset="-122"/>
              </a:rPr>
              <a:t> 相对</a:t>
            </a:r>
            <a:r>
              <a:rPr lang="zh-CN" altLang="zh-CN" sz="3797" b="1" dirty="0">
                <a:solidFill>
                  <a:srgbClr val="0066FF"/>
                </a:solidFill>
                <a:latin typeface="宋体" panose="02010600030101010101" pitchFamily="2" charset="-122"/>
              </a:rPr>
              <a:t>式</a:t>
            </a:r>
            <a:r>
              <a:rPr lang="zh-CN" altLang="en-US" sz="3797" b="1" dirty="0">
                <a:solidFill>
                  <a:srgbClr val="0066FF"/>
                </a:solidFill>
                <a:latin typeface="宋体" panose="02010600030101010101" pitchFamily="2" charset="-122"/>
              </a:rPr>
              <a:t>（增量式）光电</a:t>
            </a:r>
            <a:r>
              <a:rPr lang="zh-CN" altLang="zh-CN" sz="3797" b="1" dirty="0">
                <a:solidFill>
                  <a:srgbClr val="0066FF"/>
                </a:solidFill>
                <a:latin typeface="宋体" panose="02010600030101010101" pitchFamily="2" charset="-122"/>
              </a:rPr>
              <a:t>编码器</a:t>
            </a:r>
            <a:endParaRPr lang="zh-CN" altLang="zh-CN" sz="2426" b="1" dirty="0">
              <a:solidFill>
                <a:srgbClr val="0066FF"/>
              </a:solidFill>
              <a:latin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内容占位符 2">
            <a:extLst>
              <a:ext uri="{FF2B5EF4-FFF2-40B4-BE49-F238E27FC236}">
                <a16:creationId xmlns:a16="http://schemas.microsoft.com/office/drawing/2014/main" id="{3D5A4CD5-BDBD-EA4E-8840-E97AC407ED37}"/>
              </a:ext>
            </a:extLst>
          </p:cNvPr>
          <p:cNvSpPr>
            <a:spLocks noGrp="1" noChangeArrowheads="1"/>
          </p:cNvSpPr>
          <p:nvPr>
            <p:ph idx="1"/>
          </p:nvPr>
        </p:nvSpPr>
        <p:spPr>
          <a:xfrm>
            <a:off x="2210329" y="729962"/>
            <a:ext cx="8513432" cy="5575168"/>
          </a:xfrm>
        </p:spPr>
        <p:txBody>
          <a:bodyPr/>
          <a:lstStyle/>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分辨率</a:t>
            </a:r>
            <a:r>
              <a:rPr lang="en-US" altLang="zh-CN" sz="2953">
                <a:latin typeface="Cambria" panose="02040503050406030204" pitchFamily="18" charset="0"/>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编码器以每旋转</a:t>
            </a:r>
            <a:r>
              <a:rPr lang="en-US" altLang="zh-CN" sz="2953">
                <a:latin typeface="Cambria" panose="02040503050406030204" pitchFamily="18" charset="0"/>
                <a:ea typeface="华文楷体" panose="02010600040101010101" pitchFamily="2" charset="-122"/>
              </a:rPr>
              <a:t>360</a:t>
            </a:r>
            <a:r>
              <a:rPr lang="zh-CN" altLang="en-US" sz="2953">
                <a:latin typeface="Cambria" panose="02040503050406030204" pitchFamily="18" charset="0"/>
                <a:ea typeface="华文楷体" panose="02010600040101010101" pitchFamily="2" charset="-122"/>
              </a:rPr>
              <a:t>度提供多少的通或暗刻线称为分辨率或称多少线，一般在每转分度</a:t>
            </a:r>
            <a:r>
              <a:rPr lang="en-US" altLang="zh-CN" sz="2953">
                <a:latin typeface="Cambria" panose="02040503050406030204" pitchFamily="18" charset="0"/>
                <a:ea typeface="华文楷体" panose="02010600040101010101" pitchFamily="2" charset="-122"/>
              </a:rPr>
              <a:t>5-10000</a:t>
            </a:r>
            <a:r>
              <a:rPr lang="zh-CN" altLang="en-US" sz="2953">
                <a:latin typeface="Cambria" panose="02040503050406030204" pitchFamily="18" charset="0"/>
                <a:ea typeface="华文楷体" panose="02010600040101010101" pitchFamily="2" charset="-122"/>
              </a:rPr>
              <a:t>线。</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常用的脉冲编码器的规格有：</a:t>
            </a:r>
            <a:r>
              <a:rPr lang="en-US" altLang="zh-CN" sz="2953">
                <a:latin typeface="Cambria" panose="02040503050406030204" pitchFamily="18" charset="0"/>
                <a:ea typeface="华文楷体" panose="02010600040101010101" pitchFamily="2" charset="-122"/>
              </a:rPr>
              <a:t>2000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2500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3000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1024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2048 P/r</a:t>
            </a:r>
            <a:r>
              <a:rPr lang="zh-CN" altLang="en-US" sz="2953">
                <a:latin typeface="Cambria" panose="02040503050406030204" pitchFamily="18" charset="0"/>
                <a:ea typeface="华文楷体" panose="02010600040101010101" pitchFamily="2" charset="-122"/>
              </a:rPr>
              <a:t>等，也有高分辨率的达到</a:t>
            </a:r>
            <a:r>
              <a:rPr lang="en-US" altLang="zh-CN" sz="2953">
                <a:latin typeface="Cambria" panose="02040503050406030204" pitchFamily="18" charset="0"/>
                <a:ea typeface="华文楷体" panose="02010600040101010101" pitchFamily="2" charset="-122"/>
              </a:rPr>
              <a:t>20000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25000 P/r</a:t>
            </a:r>
            <a:r>
              <a:rPr lang="zh-CN" altLang="en-US" sz="2953">
                <a:latin typeface="Cambria" panose="02040503050406030204" pitchFamily="18" charset="0"/>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30000 P/r</a:t>
            </a:r>
            <a:r>
              <a:rPr lang="zh-CN" altLang="en-US" sz="2953">
                <a:latin typeface="Cambria" panose="02040503050406030204" pitchFamily="18" charset="0"/>
                <a:ea typeface="华文楷体" panose="02010600040101010101" pitchFamily="2" charset="-122"/>
              </a:rPr>
              <a:t>等，</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buFont typeface="Wingdings" pitchFamily="2" charset="2"/>
              <a:buChar char="Ø"/>
            </a:pPr>
            <a:r>
              <a:rPr lang="zh-CN" altLang="en-US" sz="2953">
                <a:latin typeface="Cambria" panose="02040503050406030204" pitchFamily="18" charset="0"/>
                <a:ea typeface="华文楷体" panose="02010600040101010101" pitchFamily="2" charset="-122"/>
              </a:rPr>
              <a:t>日本已开发装有</a:t>
            </a:r>
            <a:r>
              <a:rPr lang="en-US" altLang="zh-CN" sz="2953">
                <a:latin typeface="Cambria" panose="02040503050406030204" pitchFamily="18" charset="0"/>
                <a:ea typeface="华文楷体" panose="02010600040101010101" pitchFamily="2" charset="-122"/>
              </a:rPr>
              <a:t>10</a:t>
            </a:r>
            <a:r>
              <a:rPr lang="en-US" altLang="zh-CN" sz="2953" baseline="30000">
                <a:latin typeface="Cambria" panose="02040503050406030204" pitchFamily="18" charset="0"/>
                <a:ea typeface="华文楷体" panose="02010600040101010101" pitchFamily="2" charset="-122"/>
              </a:rPr>
              <a:t>6 </a:t>
            </a:r>
            <a:r>
              <a:rPr lang="en-US" altLang="zh-CN" sz="2953">
                <a:latin typeface="Cambria" panose="02040503050406030204" pitchFamily="18" charset="0"/>
                <a:ea typeface="华文楷体" panose="02010600040101010101" pitchFamily="2" charset="-122"/>
              </a:rPr>
              <a:t>P/r</a:t>
            </a:r>
            <a:r>
              <a:rPr lang="zh-CN" altLang="en-US" sz="2953">
                <a:latin typeface="Cambria" panose="02040503050406030204" pitchFamily="18" charset="0"/>
                <a:ea typeface="华文楷体" panose="02010600040101010101" pitchFamily="2" charset="-122"/>
              </a:rPr>
              <a:t>的内藏位置检测器的交流伺服电机，其位置检测精度可达到</a:t>
            </a:r>
            <a:r>
              <a:rPr lang="en-US" altLang="zh-CN" sz="2953">
                <a:latin typeface="Cambria" panose="02040503050406030204" pitchFamily="18" charset="0"/>
                <a:ea typeface="华文楷体" panose="02010600040101010101" pitchFamily="2" charset="-122"/>
              </a:rPr>
              <a:t>0.01μm/</a:t>
            </a:r>
            <a:r>
              <a:rPr lang="zh-CN" altLang="en-US" sz="2953">
                <a:latin typeface="Cambria" panose="02040503050406030204" pitchFamily="18" charset="0"/>
                <a:ea typeface="华文楷体" panose="02010600040101010101" pitchFamily="2" charset="-122"/>
              </a:rPr>
              <a:t>脉冲。</a:t>
            </a:r>
            <a:endParaRPr lang="en-US" altLang="zh-CN" sz="2953">
              <a:latin typeface="Cambria" panose="02040503050406030204" pitchFamily="18" charset="0"/>
              <a:ea typeface="华文楷体" panose="02010600040101010101" pitchFamily="2" charset="-122"/>
            </a:endParaRPr>
          </a:p>
          <a:p>
            <a:pPr algn="just" eaLnBrk="1" hangingPunct="1">
              <a:lnSpc>
                <a:spcPct val="130000"/>
              </a:lnSpc>
              <a:spcBef>
                <a:spcPct val="0"/>
              </a:spcBef>
            </a:pPr>
            <a:endParaRPr lang="en-US" altLang="zh-CN" sz="2953">
              <a:latin typeface="宋体" panose="0201060003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493BD787-04A0-4E49-94DE-1D686F56E7EF}"/>
              </a:ext>
            </a:extLst>
          </p:cNvPr>
          <p:cNvSpPr>
            <a:spLocks noGrp="1" noChangeArrowheads="1"/>
          </p:cNvSpPr>
          <p:nvPr>
            <p:ph type="title"/>
          </p:nvPr>
        </p:nvSpPr>
        <p:spPr>
          <a:xfrm>
            <a:off x="0" y="278003"/>
            <a:ext cx="4647647" cy="678060"/>
          </a:xfrm>
        </p:spPr>
        <p:txBody>
          <a:bodyPr>
            <a:normAutofit fontScale="90000"/>
          </a:bodyPr>
          <a:lstStyle/>
          <a:p>
            <a:pPr eaLnBrk="1" hangingPunct="1">
              <a:lnSpc>
                <a:spcPct val="120000"/>
              </a:lnSpc>
            </a:pPr>
            <a:r>
              <a:rPr lang="en-US" altLang="zh-CN" sz="3797" b="1" dirty="0">
                <a:solidFill>
                  <a:srgbClr val="0066FF"/>
                </a:solidFill>
                <a:latin typeface="宋体" panose="02010600030101010101" pitchFamily="2" charset="-122"/>
              </a:rPr>
              <a:t>2.</a:t>
            </a:r>
            <a:r>
              <a:rPr lang="zh-CN" altLang="en-US" sz="3797" b="1" dirty="0">
                <a:solidFill>
                  <a:srgbClr val="0066FF"/>
                </a:solidFill>
                <a:latin typeface="宋体" panose="02010600030101010101" pitchFamily="2" charset="-122"/>
              </a:rPr>
              <a:t> </a:t>
            </a:r>
            <a:r>
              <a:rPr lang="zh-CN" altLang="zh-CN" sz="3797" b="1" dirty="0">
                <a:solidFill>
                  <a:srgbClr val="0066FF"/>
                </a:solidFill>
                <a:latin typeface="宋体" panose="02010600030101010101" pitchFamily="2" charset="-122"/>
              </a:rPr>
              <a:t>绝对式编码器</a:t>
            </a:r>
            <a:endParaRPr lang="zh-CN" altLang="zh-CN" sz="2426" b="1" dirty="0">
              <a:solidFill>
                <a:srgbClr val="0066FF"/>
              </a:solidFill>
              <a:latin typeface="宋体" panose="02010600030101010101" pitchFamily="2" charset="-122"/>
            </a:endParaRPr>
          </a:p>
        </p:txBody>
      </p:sp>
      <p:sp>
        <p:nvSpPr>
          <p:cNvPr id="78850" name="Text Box 38">
            <a:extLst>
              <a:ext uri="{FF2B5EF4-FFF2-40B4-BE49-F238E27FC236}">
                <a16:creationId xmlns:a16="http://schemas.microsoft.com/office/drawing/2014/main" id="{7F91DF35-E7E5-8346-BC9D-B3400E1CECDB}"/>
              </a:ext>
            </a:extLst>
          </p:cNvPr>
          <p:cNvSpPr txBox="1">
            <a:spLocks noChangeArrowheads="1"/>
          </p:cNvSpPr>
          <p:nvPr/>
        </p:nvSpPr>
        <p:spPr bwMode="auto">
          <a:xfrm>
            <a:off x="1892871" y="1240061"/>
            <a:ext cx="8965472" cy="17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zh-CN" altLang="en-US" sz="2953" dirty="0">
                <a:latin typeface="宋体" panose="02010600030101010101" pitchFamily="2" charset="-122"/>
                <a:ea typeface="华文楷体" panose="02010600040101010101" pitchFamily="2" charset="-122"/>
              </a:rPr>
              <a:t>绝对式测量对于被测量的任意一点位置均由固定的零点作基准，每一被测点都有一个相应的测量值。输出</a:t>
            </a:r>
            <a:r>
              <a:rPr lang="en-US" altLang="zh-CN" sz="2953" i="1" dirty="0">
                <a:latin typeface="宋体" panose="02010600030101010101" pitchFamily="2" charset="-122"/>
                <a:ea typeface="华文楷体" panose="02010600040101010101" pitchFamily="2" charset="-122"/>
              </a:rPr>
              <a:t>n</a:t>
            </a:r>
            <a:r>
              <a:rPr lang="zh-CN" altLang="en-US" sz="2953" dirty="0">
                <a:latin typeface="宋体" panose="02010600030101010101" pitchFamily="2" charset="-122"/>
                <a:ea typeface="华文楷体" panose="02010600040101010101" pitchFamily="2" charset="-122"/>
              </a:rPr>
              <a:t>位二进制编码，每一个编码对应唯一的角度。</a:t>
            </a:r>
          </a:p>
        </p:txBody>
      </p:sp>
      <p:pic>
        <p:nvPicPr>
          <p:cNvPr id="78851" name="Picture 2">
            <a:extLst>
              <a:ext uri="{FF2B5EF4-FFF2-40B4-BE49-F238E27FC236}">
                <a16:creationId xmlns:a16="http://schemas.microsoft.com/office/drawing/2014/main" id="{C923D207-7642-894E-A7AB-A5C46EC89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984" y="3241394"/>
            <a:ext cx="6987340" cy="36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7E50267E-28E1-2F4F-BA3D-E00B53B9AC0D}"/>
              </a:ext>
            </a:extLst>
          </p:cNvPr>
          <p:cNvSpPr>
            <a:spLocks noGrp="1" noChangeArrowheads="1"/>
          </p:cNvSpPr>
          <p:nvPr>
            <p:ph type="body" sz="half" idx="1"/>
          </p:nvPr>
        </p:nvSpPr>
        <p:spPr>
          <a:xfrm>
            <a:off x="1984309" y="1732823"/>
            <a:ext cx="4259227" cy="4778237"/>
          </a:xfrm>
        </p:spPr>
        <p:txBody>
          <a:bodyPr/>
          <a:lstStyle/>
          <a:p>
            <a:pPr eaLnBrk="1" hangingPunct="1"/>
            <a:r>
              <a:rPr lang="en-US" altLang="zh-CN" sz="2531">
                <a:latin typeface="Cambria" panose="02040503050406030204" pitchFamily="18" charset="0"/>
                <a:ea typeface="华文楷体" panose="02010600040101010101" pitchFamily="2" charset="-122"/>
              </a:rPr>
              <a:t>    </a:t>
            </a:r>
            <a:r>
              <a:rPr lang="zh-CN" altLang="en-US" sz="2953">
                <a:latin typeface="Cambria" panose="02040503050406030204" pitchFamily="18" charset="0"/>
                <a:ea typeface="华文楷体" panose="02010600040101010101" pitchFamily="2" charset="-122"/>
              </a:rPr>
              <a:t>黑色不透光区和白色透光区分别代表二进制的</a:t>
            </a:r>
            <a:r>
              <a:rPr lang="zh-CN" altLang="en-US" sz="2953">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0</a:t>
            </a:r>
            <a:r>
              <a:rPr lang="en-US" altLang="zh-CN" sz="2953">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和</a:t>
            </a:r>
            <a:r>
              <a:rPr lang="zh-CN" altLang="en-US" sz="2953">
                <a:ea typeface="华文楷体" panose="02010600040101010101" pitchFamily="2" charset="-122"/>
              </a:rPr>
              <a:t>“</a:t>
            </a:r>
            <a:r>
              <a:rPr lang="en-US" altLang="zh-CN" sz="2953">
                <a:latin typeface="Cambria" panose="02040503050406030204" pitchFamily="18" charset="0"/>
                <a:ea typeface="华文楷体" panose="02010600040101010101" pitchFamily="2" charset="-122"/>
              </a:rPr>
              <a:t>1</a:t>
            </a:r>
            <a:r>
              <a:rPr lang="en-US" altLang="zh-CN" sz="2953">
                <a:ea typeface="华文楷体" panose="02010600040101010101" pitchFamily="2" charset="-122"/>
              </a:rPr>
              <a:t>”</a:t>
            </a:r>
            <a:r>
              <a:rPr lang="zh-CN" altLang="en-US" sz="2953">
                <a:latin typeface="Cambria" panose="02040503050406030204" pitchFamily="18" charset="0"/>
                <a:ea typeface="华文楷体" panose="02010600040101010101" pitchFamily="2" charset="-122"/>
              </a:rPr>
              <a:t>。在一个四位光电码盘上，有四圈数字码道，每一个码道表示二进制的一位，里侧是高位，外侧是低位，在</a:t>
            </a:r>
            <a:r>
              <a:rPr lang="en-US" altLang="zh-CN" sz="2953">
                <a:latin typeface="Cambria" panose="02040503050406030204" pitchFamily="18" charset="0"/>
                <a:ea typeface="华文楷体" panose="02010600040101010101" pitchFamily="2" charset="-122"/>
              </a:rPr>
              <a:t>360°</a:t>
            </a:r>
            <a:r>
              <a:rPr lang="zh-CN" altLang="en-US" sz="2953">
                <a:latin typeface="Cambria" panose="02040503050406030204" pitchFamily="18" charset="0"/>
                <a:ea typeface="华文楷体" panose="02010600040101010101" pitchFamily="2" charset="-122"/>
              </a:rPr>
              <a:t>范围内可编数码数为</a:t>
            </a:r>
            <a:r>
              <a:rPr lang="en-US" altLang="zh-CN" sz="2953">
                <a:latin typeface="Cambria" panose="02040503050406030204" pitchFamily="18" charset="0"/>
                <a:ea typeface="华文楷体" panose="02010600040101010101" pitchFamily="2" charset="-122"/>
              </a:rPr>
              <a:t>2</a:t>
            </a:r>
            <a:r>
              <a:rPr lang="en-US" altLang="zh-CN" sz="2953" baseline="30000">
                <a:latin typeface="Cambria" panose="02040503050406030204" pitchFamily="18" charset="0"/>
                <a:ea typeface="华文楷体" panose="02010600040101010101" pitchFamily="2" charset="-122"/>
              </a:rPr>
              <a:t>4</a:t>
            </a:r>
            <a:r>
              <a:rPr lang="en-US" altLang="zh-CN" sz="2953">
                <a:latin typeface="Cambria" panose="02040503050406030204" pitchFamily="18" charset="0"/>
                <a:ea typeface="华文楷体" panose="02010600040101010101" pitchFamily="2" charset="-122"/>
              </a:rPr>
              <a:t>=16</a:t>
            </a:r>
            <a:r>
              <a:rPr lang="zh-CN" altLang="en-US" sz="2953">
                <a:latin typeface="Cambria" panose="02040503050406030204" pitchFamily="18" charset="0"/>
                <a:ea typeface="华文楷体" panose="02010600040101010101" pitchFamily="2" charset="-122"/>
              </a:rPr>
              <a:t>个。</a:t>
            </a:r>
          </a:p>
        </p:txBody>
      </p:sp>
      <p:pic>
        <p:nvPicPr>
          <p:cNvPr id="81922" name="Picture 115">
            <a:extLst>
              <a:ext uri="{FF2B5EF4-FFF2-40B4-BE49-F238E27FC236}">
                <a16:creationId xmlns:a16="http://schemas.microsoft.com/office/drawing/2014/main" id="{E150B39A-560D-FB4B-8D97-FC82F3FE8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455" y="880021"/>
            <a:ext cx="5253251" cy="594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a:extLst>
              <a:ext uri="{FF2B5EF4-FFF2-40B4-BE49-F238E27FC236}">
                <a16:creationId xmlns:a16="http://schemas.microsoft.com/office/drawing/2014/main" id="{29745AFE-E871-3744-B314-12D6B82D20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70840" y="15925"/>
            <a:ext cx="10317070" cy="7234380"/>
          </a:xfrm>
          <a:noFill/>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109762" y="2715061"/>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前级信号处理</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05</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353718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TextBox 7"/>
          <p:cNvSpPr txBox="1"/>
          <p:nvPr/>
        </p:nvSpPr>
        <p:spPr>
          <a:xfrm>
            <a:off x="1384127" y="736005"/>
            <a:ext cx="10081119"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传感器所感知、检测、转换和传递的信息表现形式为不同的电信号。传感器输出电信号的参量形式可分为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电流</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频率</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输出。其中以电压输出型为最多，在电流输出和频率输出传感器中，除了少数直接利用其电流或频率输出信号外，大多数是分别配以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电流</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电压变换器或频率</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电压变换器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，从而将它们转换成电压输出型传感器。因此，本节重点介绍电压输出型传感器的接口电路和模拟信号的处理。</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一般运算放大器的原理和特点，已在电子技术课程中介绍，在此不再叙述。这里主要介绍几种典型的传感器信号放大器。</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935" y="4226615"/>
            <a:ext cx="3361556" cy="2235435"/>
          </a:xfrm>
          <a:prstGeom prst="ellipse">
            <a:avLst/>
          </a:prstGeom>
          <a:ln>
            <a:noFill/>
          </a:ln>
          <a:effectLst>
            <a:softEdge rad="112500"/>
          </a:effectLst>
        </p:spPr>
      </p:pic>
      <p:pic>
        <p:nvPicPr>
          <p:cNvPr id="3" name="图片 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7446" y="4226614"/>
            <a:ext cx="3492867" cy="2235435"/>
          </a:xfrm>
          <a:prstGeom prst="rect">
            <a:avLst/>
          </a:prstGeom>
        </p:spPr>
      </p:pic>
      <p:sp>
        <p:nvSpPr>
          <p:cNvPr id="11" name="圆角矩形 10"/>
          <p:cNvSpPr/>
          <p:nvPr/>
        </p:nvSpPr>
        <p:spPr>
          <a:xfrm>
            <a:off x="1407890" y="723871"/>
            <a:ext cx="10036768" cy="339651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82801679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240061"/>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216857" y="2429971"/>
            <a:ext cx="4924486" cy="3559860"/>
          </a:xfrm>
          <a:prstGeom prst="rect">
            <a:avLst/>
          </a:prstGeom>
          <a:noFill/>
        </p:spPr>
        <p:txBody>
          <a:bodyPr wrap="square" lIns="96433" tIns="48216" rIns="96433" bIns="48216" rtlCol="0">
            <a:spAutoFit/>
          </a:bodyPr>
          <a:lstStyle/>
          <a:p>
            <a:pPr indent="531719">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在许多</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检测技术应用场合，</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传感器输出的信号往往较弱</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，而且其中还包含</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工频</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静电</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电磁耦合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等共模干扰，对这种信号的放大就需要放大电路具有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很高的共模抑制比</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高增益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低噪声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高输入阻抗</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。习惯上将具有这种特点的放大器称为</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测量放大器或仪表放大器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TextBox 18"/>
          <p:cNvSpPr txBox="1"/>
          <p:nvPr/>
        </p:nvSpPr>
        <p:spPr>
          <a:xfrm>
            <a:off x="1266176" y="1265531"/>
            <a:ext cx="4587135"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测量放大器</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3" name="图片 2">
            <a:extLst>
              <a:ext uri="{FF2B5EF4-FFF2-40B4-BE49-F238E27FC236}">
                <a16:creationId xmlns:a16="http://schemas.microsoft.com/office/drawing/2014/main" id="{651DF767-1C7D-4F1B-9EB1-61CA9E97A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479" y="1969793"/>
            <a:ext cx="4104456" cy="37347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3" name="TextBox 21">
            <a:extLst>
              <a:ext uri="{FF2B5EF4-FFF2-40B4-BE49-F238E27FC236}">
                <a16:creationId xmlns:a16="http://schemas.microsoft.com/office/drawing/2014/main" id="{56E7E48D-C295-4C5F-BD5D-9487B77126A5}"/>
              </a:ext>
            </a:extLst>
          </p:cNvPr>
          <p:cNvSpPr txBox="1"/>
          <p:nvPr/>
        </p:nvSpPr>
        <p:spPr>
          <a:xfrm>
            <a:off x="7855034" y="5976605"/>
            <a:ext cx="3528392" cy="389505"/>
          </a:xfrm>
          <a:prstGeom prst="rect">
            <a:avLst/>
          </a:prstGeom>
          <a:noFill/>
        </p:spPr>
        <p:txBody>
          <a:bodyPr wrap="square" lIns="96433" tIns="48216" rIns="96433" bIns="48216" rtlCol="0">
            <a:spAutoFit/>
          </a:bodyPr>
          <a:lstStyle/>
          <a:p>
            <a:pPr algn="ctr">
              <a:lnSpc>
                <a:spcPct val="150000"/>
              </a:lnSpc>
            </a:pPr>
            <a:r>
              <a:rPr lang="en-US" altLang="zh-CN" sz="1500" b="1" dirty="0" err="1">
                <a:latin typeface="+mn-ea"/>
              </a:rPr>
              <a:t>Honigmann</a:t>
            </a:r>
            <a:r>
              <a:rPr lang="zh-CN" altLang="en-US" sz="1500" b="1" dirty="0">
                <a:latin typeface="+mn-ea"/>
              </a:rPr>
              <a:t>霍尼希曼 </a:t>
            </a:r>
            <a:r>
              <a:rPr lang="en-US" altLang="zh-CN" sz="1500" b="1" dirty="0">
                <a:latin typeface="+mn-ea"/>
              </a:rPr>
              <a:t>TS</a:t>
            </a:r>
            <a:r>
              <a:rPr lang="zh-CN" altLang="en-US" sz="1500" b="1" dirty="0">
                <a:latin typeface="+mn-ea"/>
              </a:rPr>
              <a:t>测量放大器</a:t>
            </a:r>
          </a:p>
        </p:txBody>
      </p:sp>
      <p:sp>
        <p:nvSpPr>
          <p:cNvPr id="4" name="矩形: 对角圆角 3">
            <a:extLst>
              <a:ext uri="{FF2B5EF4-FFF2-40B4-BE49-F238E27FC236}">
                <a16:creationId xmlns:a16="http://schemas.microsoft.com/office/drawing/2014/main" id="{73F079A8-52AD-411C-A14E-ACB0A503A834}"/>
              </a:ext>
            </a:extLst>
          </p:cNvPr>
          <p:cNvSpPr/>
          <p:nvPr/>
        </p:nvSpPr>
        <p:spPr>
          <a:xfrm>
            <a:off x="1100784" y="2429971"/>
            <a:ext cx="5040560" cy="3490610"/>
          </a:xfrm>
          <a:prstGeom prst="round2Diag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524283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2141939"/>
            <a:ext cx="4968552" cy="3559860"/>
          </a:xfrm>
          <a:prstGeom prst="rect">
            <a:avLst/>
          </a:prstGeom>
          <a:noFill/>
        </p:spPr>
        <p:txBody>
          <a:bodyPr wrap="square" lIns="96433" tIns="48216" rIns="96433" bIns="48216" rtlCol="0">
            <a:spAutoFit/>
          </a:bodyPr>
          <a:lstStyle/>
          <a:p>
            <a:pPr indent="531719">
              <a:lnSpc>
                <a:spcPct val="150000"/>
              </a:lnSpc>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3-25</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为由三个运放组成的测量放大器，</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差动输入端</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i="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分别是</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两个运算放大器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A2)</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的同相输入端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输入阻抗很高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。采用对称电路结构，而且被测信号直接加入到输入端上，从而保证了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较强的抑制共模信号的能力</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实际上是一</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差动跟随器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增益近似为</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21"/>
          <p:cNvSpPr txBox="1"/>
          <p:nvPr/>
        </p:nvSpPr>
        <p:spPr>
          <a:xfrm>
            <a:off x="5997327" y="5632549"/>
            <a:ext cx="5760640"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3-25</a:t>
            </a:r>
            <a:r>
              <a:rPr lang="zh-CN" altLang="en-US" sz="1500" b="1" dirty="0">
                <a:latin typeface="+mn-ea"/>
              </a:rPr>
              <a:t>　测量放大器工作原理</a:t>
            </a:r>
          </a:p>
        </p:txBody>
      </p:sp>
      <p:pic>
        <p:nvPicPr>
          <p:cNvPr id="13" name="3z25.jpg" descr="id:2147484938;FounderCES"/>
          <p:cNvPicPr/>
          <p:nvPr/>
        </p:nvPicPr>
        <p:blipFill>
          <a:blip r:embed="rId4">
            <a:clrChange>
              <a:clrFrom>
                <a:srgbClr val="FFFFFF"/>
              </a:clrFrom>
              <a:clrTo>
                <a:srgbClr val="FFFFFF">
                  <a:alpha val="0"/>
                </a:srgbClr>
              </a:clrTo>
            </a:clrChange>
          </a:blip>
          <a:stretch>
            <a:fillRect/>
          </a:stretch>
        </p:blipFill>
        <p:spPr>
          <a:xfrm>
            <a:off x="6861423" y="1341534"/>
            <a:ext cx="5807530" cy="4680520"/>
          </a:xfrm>
          <a:prstGeom prst="rect">
            <a:avLst/>
          </a:prstGeom>
        </p:spPr>
      </p:pic>
      <p:sp>
        <p:nvSpPr>
          <p:cNvPr id="2" name="矩形: 对角圆角 1">
            <a:extLst>
              <a:ext uri="{FF2B5EF4-FFF2-40B4-BE49-F238E27FC236}">
                <a16:creationId xmlns:a16="http://schemas.microsoft.com/office/drawing/2014/main" id="{823E5308-338C-4A0F-860E-1E33149AFDDE}"/>
              </a:ext>
            </a:extLst>
          </p:cNvPr>
          <p:cNvSpPr/>
          <p:nvPr/>
        </p:nvSpPr>
        <p:spPr>
          <a:xfrm>
            <a:off x="956767" y="2176165"/>
            <a:ext cx="4968552" cy="3528392"/>
          </a:xfrm>
          <a:prstGeom prst="round2Diag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57137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028775" y="1240061"/>
            <a:ext cx="5832648" cy="582122"/>
          </a:xfrm>
          <a:prstGeom prst="rect">
            <a:avLst/>
          </a:prstGeom>
          <a:noFill/>
        </p:spPr>
        <p:txBody>
          <a:bodyPr wrap="square" lIns="96433" tIns="48216" rIns="96433" bIns="48216" rtlCol="0">
            <a:spAutoFit/>
          </a:bodyPr>
          <a:lstStyle/>
          <a:p>
            <a:pPr indent="531719">
              <a:lnSpc>
                <a:spcPct val="150000"/>
              </a:lnSpc>
            </a:pP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测量放大器的放大倍数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由以下公式确定</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第五节      传感器前级信号处理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7"/>
              <p:cNvSpPr txBox="1"/>
              <p:nvPr/>
            </p:nvSpPr>
            <p:spPr>
              <a:xfrm>
                <a:off x="3981103" y="2079120"/>
                <a:ext cx="1512168" cy="665671"/>
              </a:xfrm>
              <a:prstGeom prst="rect">
                <a:avLst/>
              </a:prstGeom>
              <a:noFill/>
            </p:spPr>
            <p:txBody>
              <a:bodyPr wrap="square" lIns="96433" tIns="48216" rIns="96433" bIns="48216" rtlCol="0">
                <a:spAutoFit/>
              </a:bodyPr>
              <a:lstStyle/>
              <a:p>
                <a:r>
                  <a:rPr lang="en-US" altLang="zh-CN" sz="2400" i="1" dirty="0">
                    <a:latin typeface="Cambria Math" panose="02040503050406030204" pitchFamily="18" charset="0"/>
                    <a:ea typeface="Cambria Math" panose="02040503050406030204" pitchFamily="18" charset="0"/>
                  </a:rPr>
                  <a:t>A</a:t>
                </a:r>
                <a:r>
                  <a:rPr lang="en-US" altLang="zh-CN" sz="2400" baseline="-25000" dirty="0">
                    <a:latin typeface="Cambria Math" panose="02040503050406030204" pitchFamily="18" charset="0"/>
                    <a:ea typeface="Cambria Math" panose="02040503050406030204" pitchFamily="18" charset="0"/>
                  </a:rPr>
                  <a:t>V</a:t>
                </a:r>
                <a:r>
                  <a:rPr lang="en-US" altLang="zh-CN" sz="2400" i="1" dirty="0">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0</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2</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𝑉</m:t>
                            </m:r>
                          </m:e>
                          <m:sub>
                            <m:r>
                              <a:rPr lang="en-US" altLang="zh-CN" sz="2400">
                                <a:latin typeface="Cambria Math" panose="02040503050406030204" pitchFamily="18" charset="0"/>
                                <a:ea typeface="Cambria Math" panose="02040503050406030204" pitchFamily="18" charset="0"/>
                              </a:rPr>
                              <m:t>1</m:t>
                            </m:r>
                          </m:sub>
                        </m:sSub>
                      </m:den>
                    </m:f>
                  </m:oMath>
                </a14:m>
                <a:endParaRPr lang="zh-CN" altLang="zh-CN" sz="2400" dirty="0">
                  <a:latin typeface="Cambria Math" panose="02040503050406030204" pitchFamily="18" charset="0"/>
                </a:endParaRPr>
              </a:p>
            </p:txBody>
          </p:sp>
        </mc:Choice>
        <mc:Fallback xmlns="">
          <p:sp>
            <p:nvSpPr>
              <p:cNvPr id="13" name="TextBox 17"/>
              <p:cNvSpPr txBox="1">
                <a:spLocks noRot="1" noChangeAspect="1" noMove="1" noResize="1" noEditPoints="1" noAdjustHandles="1" noChangeArrowheads="1" noChangeShapeType="1" noTextEdit="1"/>
              </p:cNvSpPr>
              <p:nvPr/>
            </p:nvSpPr>
            <p:spPr>
              <a:xfrm>
                <a:off x="3981103" y="2079120"/>
                <a:ext cx="1512168" cy="665671"/>
              </a:xfrm>
              <a:prstGeom prst="rect">
                <a:avLst/>
              </a:prstGeom>
              <a:blipFill>
                <a:blip r:embed="rId4"/>
                <a:stretch>
                  <a:fillRect l="-6048"/>
                </a:stretch>
              </a:blipFill>
            </p:spPr>
            <p:txBody>
              <a:bodyPr/>
              <a:lstStyle/>
              <a:p>
                <a:r>
                  <a:rPr lang="zh-CN" altLang="en-US">
                    <a:noFill/>
                  </a:rPr>
                  <a:t> </a:t>
                </a:r>
              </a:p>
            </p:txBody>
          </p:sp>
        </mc:Fallback>
      </mc:AlternateContent>
      <p:sp>
        <p:nvSpPr>
          <p:cNvPr id="14" name="TextBox 27"/>
          <p:cNvSpPr txBox="1"/>
          <p:nvPr/>
        </p:nvSpPr>
        <p:spPr>
          <a:xfrm>
            <a:off x="8445599" y="2131155"/>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(3-25)</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17"/>
              <p:cNvSpPr txBox="1"/>
              <p:nvPr/>
            </p:nvSpPr>
            <p:spPr>
              <a:xfrm>
                <a:off x="3477047" y="3219065"/>
                <a:ext cx="2808312" cy="685292"/>
              </a:xfrm>
              <a:prstGeom prst="rect">
                <a:avLst/>
              </a:prstGeom>
              <a:noFill/>
            </p:spPr>
            <p:txBody>
              <a:bodyPr wrap="square" lIns="96433" tIns="48216" rIns="96433" bIns="48216" rtlCol="0">
                <a:spAutoFit/>
              </a:bodyPr>
              <a:lstStyle/>
              <a:p>
                <a:r>
                  <a:rPr lang="en-US" altLang="zh-CN" sz="2400" i="1" dirty="0">
                    <a:solidFill>
                      <a:srgbClr val="FF0000"/>
                    </a:solidFill>
                    <a:latin typeface="Cambria Math" panose="02040503050406030204" pitchFamily="18" charset="0"/>
                    <a:ea typeface="Cambria Math" panose="02040503050406030204" pitchFamily="18" charset="0"/>
                  </a:rPr>
                  <a:t>A</a:t>
                </a:r>
                <a:r>
                  <a:rPr lang="en-US" altLang="zh-CN" sz="2400" baseline="-25000" dirty="0">
                    <a:solidFill>
                      <a:srgbClr val="FF0000"/>
                    </a:solidFill>
                    <a:latin typeface="Cambria Math" panose="02040503050406030204" pitchFamily="18" charset="0"/>
                    <a:ea typeface="Cambria Math" panose="02040503050406030204" pitchFamily="18" charset="0"/>
                  </a:rPr>
                  <a:t>V</a:t>
                </a:r>
                <a:r>
                  <a:rPr lang="en-US" altLang="zh-CN" sz="2400" i="1" dirty="0">
                    <a:solidFill>
                      <a:srgbClr val="FF0000"/>
                    </a:solidFill>
                    <a:latin typeface="Cambria Math" panose="02040503050406030204" pitchFamily="18" charset="0"/>
                    <a:ea typeface="Cambria Math" panose="02040503050406030204" pitchFamily="18" charset="0"/>
                  </a:rPr>
                  <a:t>=</a:t>
                </a:r>
                <a14:m>
                  <m:oMath xmlns:m="http://schemas.openxmlformats.org/officeDocument/2006/math">
                    <m:f>
                      <m:fPr>
                        <m:ctrlPr>
                          <a:rPr lang="zh-CN" altLang="zh-CN" sz="2400" i="1">
                            <a:solidFill>
                              <a:srgbClr val="FF0000"/>
                            </a:solidFill>
                            <a:latin typeface="Cambria Math" panose="02040503050406030204" pitchFamily="18" charset="0"/>
                          </a:rPr>
                        </m:ctrlPr>
                      </m:fPr>
                      <m:num>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b="0" i="0" smtClean="0">
                                <a:solidFill>
                                  <a:srgbClr val="FF0000"/>
                                </a:solidFill>
                                <a:latin typeface="Cambria Math" panose="02040503050406030204" pitchFamily="18" charset="0"/>
                                <a:ea typeface="Cambria Math" panose="02040503050406030204" pitchFamily="18" charset="0"/>
                              </a:rPr>
                              <m:t>1</m:t>
                            </m:r>
                          </m:sub>
                        </m:sSub>
                      </m:num>
                      <m:den>
                        <m:r>
                          <a:rPr lang="en-US" altLang="zh-CN" sz="2400" i="1">
                            <a:solidFill>
                              <a:srgbClr val="FF0000"/>
                            </a:solidFill>
                            <a:latin typeface="Cambria Math" panose="02040503050406030204" pitchFamily="18" charset="0"/>
                            <a:ea typeface="Cambria Math" panose="02040503050406030204" pitchFamily="18" charset="0"/>
                          </a:rPr>
                          <m:t>𝑅</m:t>
                        </m:r>
                      </m:den>
                    </m:f>
                    <m:d>
                      <m:dPr>
                        <m:ctrlPr>
                          <a:rPr lang="zh-CN" altLang="zh-CN" sz="2400" i="1">
                            <a:solidFill>
                              <a:srgbClr val="FF0000"/>
                            </a:solidFill>
                            <a:latin typeface="Cambria Math" panose="02040503050406030204" pitchFamily="18" charset="0"/>
                          </a:rPr>
                        </m:ctrlPr>
                      </m:dPr>
                      <m:e>
                        <m:r>
                          <a:rPr lang="en-US" altLang="zh-CN" sz="2400">
                            <a:solidFill>
                              <a:srgbClr val="FF0000"/>
                            </a:solidFill>
                            <a:latin typeface="Cambria Math" panose="02040503050406030204" pitchFamily="18" charset="0"/>
                            <a:ea typeface="Cambria Math" panose="02040503050406030204" pitchFamily="18" charset="0"/>
                          </a:rPr>
                          <m:t>1+</m:t>
                        </m:r>
                        <m:f>
                          <m:fPr>
                            <m:ctrlPr>
                              <a:rPr lang="zh-CN" altLang="zh-CN" sz="2400" i="1">
                                <a:solidFill>
                                  <a:srgbClr val="FF0000"/>
                                </a:solidFill>
                                <a:latin typeface="Cambria Math" panose="02040503050406030204" pitchFamily="18" charset="0"/>
                              </a:rPr>
                            </m:ctrlPr>
                          </m:fPr>
                          <m:num>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f</m:t>
                                </m:r>
                                <m:r>
                                  <a:rPr lang="en-US" altLang="zh-CN" sz="2400">
                                    <a:solidFill>
                                      <a:srgbClr val="FF0000"/>
                                    </a:solidFill>
                                    <a:latin typeface="Cambria Math" panose="02040503050406030204" pitchFamily="18" charset="0"/>
                                    <a:ea typeface="Cambria Math" panose="02040503050406030204" pitchFamily="18" charset="0"/>
                                  </a:rPr>
                                  <m:t>1</m:t>
                                </m:r>
                              </m:sub>
                            </m:sSub>
                            <m:r>
                              <a:rPr lang="en-US" altLang="zh-CN" sz="2400">
                                <a:solidFill>
                                  <a:srgbClr val="FF0000"/>
                                </a:solidFill>
                                <a:latin typeface="Cambria Math" panose="02040503050406030204" pitchFamily="18" charset="0"/>
                                <a:ea typeface="Cambria Math" panose="02040503050406030204" pitchFamily="18" charset="0"/>
                              </a:rPr>
                              <m:t>+</m:t>
                            </m:r>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f</m:t>
                                </m:r>
                                <m:r>
                                  <a:rPr lang="en-US" altLang="zh-CN" sz="2400">
                                    <a:solidFill>
                                      <a:srgbClr val="FF0000"/>
                                    </a:solidFill>
                                    <a:latin typeface="Cambria Math" panose="02040503050406030204" pitchFamily="18" charset="0"/>
                                    <a:ea typeface="Cambria Math" panose="02040503050406030204" pitchFamily="18" charset="0"/>
                                  </a:rPr>
                                  <m:t>2</m:t>
                                </m:r>
                              </m:sub>
                            </m:sSub>
                          </m:num>
                          <m:den>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m:rPr>
                                    <m:sty m:val="p"/>
                                  </m:rPr>
                                  <a:rPr lang="en-US" altLang="zh-CN" sz="2400">
                                    <a:solidFill>
                                      <a:srgbClr val="FF0000"/>
                                    </a:solidFill>
                                    <a:latin typeface="Cambria Math" panose="02040503050406030204" pitchFamily="18" charset="0"/>
                                    <a:ea typeface="Cambria Math" panose="02040503050406030204" pitchFamily="18" charset="0"/>
                                  </a:rPr>
                                  <m:t>W</m:t>
                                </m:r>
                              </m:sub>
                            </m:sSub>
                          </m:den>
                        </m:f>
                      </m:e>
                    </m:d>
                  </m:oMath>
                </a14:m>
                <a:endParaRPr lang="zh-CN" altLang="zh-CN" sz="2400" dirty="0">
                  <a:latin typeface="Cambria Math" panose="02040503050406030204" pitchFamily="18" charset="0"/>
                </a:endParaRPr>
              </a:p>
            </p:txBody>
          </p:sp>
        </mc:Choice>
        <mc:Fallback xmlns="">
          <p:sp>
            <p:nvSpPr>
              <p:cNvPr id="19" name="TextBox 17"/>
              <p:cNvSpPr txBox="1">
                <a:spLocks noRot="1" noChangeAspect="1" noMove="1" noResize="1" noEditPoints="1" noAdjustHandles="1" noChangeArrowheads="1" noChangeShapeType="1" noTextEdit="1"/>
              </p:cNvSpPr>
              <p:nvPr/>
            </p:nvSpPr>
            <p:spPr>
              <a:xfrm>
                <a:off x="3477047" y="3219065"/>
                <a:ext cx="2808312" cy="685292"/>
              </a:xfrm>
              <a:prstGeom prst="rect">
                <a:avLst/>
              </a:prstGeom>
              <a:blipFill>
                <a:blip r:embed="rId5"/>
                <a:stretch>
                  <a:fillRect l="-3153" b="-1818"/>
                </a:stretch>
              </a:blipFill>
            </p:spPr>
            <p:txBody>
              <a:bodyPr/>
              <a:lstStyle/>
              <a:p>
                <a:r>
                  <a:rPr lang="zh-CN" altLang="en-US">
                    <a:noFill/>
                  </a:rPr>
                  <a:t> </a:t>
                </a:r>
              </a:p>
            </p:txBody>
          </p:sp>
        </mc:Fallback>
      </mc:AlternateContent>
      <p:sp>
        <p:nvSpPr>
          <p:cNvPr id="22" name="TextBox 27"/>
          <p:cNvSpPr txBox="1"/>
          <p:nvPr/>
        </p:nvSpPr>
        <p:spPr>
          <a:xfrm>
            <a:off x="8445599" y="3271100"/>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(3-26)</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TextBox 17"/>
          <p:cNvSpPr txBox="1"/>
          <p:nvPr/>
        </p:nvSpPr>
        <p:spPr>
          <a:xfrm>
            <a:off x="1028775" y="4408413"/>
            <a:ext cx="10297144" cy="1979043"/>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这种电路只要</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运算放大器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性能对称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主要是</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输入阻抗和电压增益对称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，其漂移将大大减小，具有高输入阻抗高共模抑制比，对</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微小的差模电压很敏感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，并适用于测量远距离传输过来的信号，因而十分适宜于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与微小信号输出的传感器配合使用，</a:t>
            </a:r>
            <a:r>
              <a:rPr lang="en-US" altLang="zh-CN" sz="2100" b="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100" b="1" baseline="-250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是用来</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调整放大倍数的外接电阻</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，最好用多圈电位器。</a:t>
            </a:r>
          </a:p>
        </p:txBody>
      </p:sp>
      <p:sp>
        <p:nvSpPr>
          <p:cNvPr id="2" name="矩形: 圆角 1">
            <a:extLst>
              <a:ext uri="{FF2B5EF4-FFF2-40B4-BE49-F238E27FC236}">
                <a16:creationId xmlns:a16="http://schemas.microsoft.com/office/drawing/2014/main" id="{EFFFE0E3-2CD3-428D-B9FD-212A0ED11208}"/>
              </a:ext>
            </a:extLst>
          </p:cNvPr>
          <p:cNvSpPr/>
          <p:nvPr/>
        </p:nvSpPr>
        <p:spPr>
          <a:xfrm>
            <a:off x="3909095" y="2032149"/>
            <a:ext cx="1512168" cy="79208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4EFBEC10-C3AE-42D5-85E6-68D43FBD9AE7}"/>
              </a:ext>
            </a:extLst>
          </p:cNvPr>
          <p:cNvSpPr/>
          <p:nvPr/>
        </p:nvSpPr>
        <p:spPr>
          <a:xfrm>
            <a:off x="3405039" y="3034203"/>
            <a:ext cx="2808312" cy="96507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651083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4053111" y="5416525"/>
            <a:ext cx="4673319" cy="1136120"/>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3-1</a:t>
            </a:r>
            <a:r>
              <a:rPr lang="zh-CN" altLang="en-US" sz="1500" b="1" dirty="0">
                <a:latin typeface="+mn-ea"/>
              </a:rPr>
              <a:t>　传感器的静态特性</a:t>
            </a:r>
          </a:p>
          <a:p>
            <a:pPr algn="ctr">
              <a:lnSpc>
                <a:spcPct val="150000"/>
              </a:lnSpc>
            </a:pPr>
            <a:r>
              <a:rPr lang="en-US" altLang="zh-CN" sz="1500" b="1" dirty="0">
                <a:latin typeface="+mn-ea"/>
              </a:rPr>
              <a:t>a)</a:t>
            </a:r>
            <a:r>
              <a:rPr lang="zh-CN" altLang="en-US" sz="1500" b="1" dirty="0">
                <a:latin typeface="+mn-ea"/>
              </a:rPr>
              <a:t>理想传感器特性曲线　</a:t>
            </a:r>
            <a:r>
              <a:rPr lang="en-US" altLang="zh-CN" sz="1500" b="1" dirty="0">
                <a:latin typeface="+mn-ea"/>
              </a:rPr>
              <a:t>b)</a:t>
            </a:r>
            <a:r>
              <a:rPr lang="zh-CN" altLang="en-US" sz="1500" b="1" dirty="0">
                <a:latin typeface="+mn-ea"/>
              </a:rPr>
              <a:t>只包含偶次项的特性曲线</a:t>
            </a:r>
          </a:p>
          <a:p>
            <a:pPr algn="ctr">
              <a:lnSpc>
                <a:spcPct val="150000"/>
              </a:lnSpc>
            </a:pPr>
            <a:r>
              <a:rPr lang="en-US" altLang="zh-CN" sz="1500" b="1" dirty="0">
                <a:latin typeface="+mn-ea"/>
              </a:rPr>
              <a:t>c)</a:t>
            </a:r>
            <a:r>
              <a:rPr lang="zh-CN" altLang="en-US" sz="1500" b="1" dirty="0">
                <a:latin typeface="+mn-ea"/>
              </a:rPr>
              <a:t>只包含奇次项的特性曲线</a:t>
            </a:r>
            <a:endParaRPr lang="en-US" altLang="zh-CN" sz="1500" b="1" dirty="0">
              <a:latin typeface="+mn-ea"/>
            </a:endParaRPr>
          </a:p>
        </p:txBody>
      </p:sp>
      <p:pic>
        <p:nvPicPr>
          <p:cNvPr id="3" name="图片 2"/>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00175" y="1312069"/>
            <a:ext cx="10058400" cy="3832313"/>
          </a:xfrm>
          <a:prstGeom prst="rect">
            <a:avLst/>
          </a:prstGeom>
        </p:spPr>
      </p:pic>
    </p:spTree>
    <p:extLst>
      <p:ext uri="{BB962C8B-B14F-4D97-AF65-F5344CB8AC3E}">
        <p14:creationId xmlns:p14="http://schemas.microsoft.com/office/powerpoint/2010/main" val="31552191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77447" y="2859077"/>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传感器</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非线性补偿处理</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07</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7963673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176165"/>
            <a:ext cx="993710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在机电一体化测控系统中，特别是需对被测参量进行显示时，总是希望传感器及检测电路的输出和输入特性呈线性关系，使测量对象在整个刻度范围内灵敏度一致，以便于读数及对系统进行分析处理。但是，很多检测元件如热敏电阻、光敏管、应变片等具有不同程度的非线性特性，这使较大范围的动态检测存在着很大的误差。以往在使用模拟电路组成检测回路时，为了进行非线性补偿，通常用硬件电路组成各种补偿电路，如常用的信息反馈式补偿回路使用对数放大器、反对数放大器等，这不但增加了电路的复杂性，而且也很难达到理想的补偿。</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109712049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2050022"/>
            <a:ext cx="9937104"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种非线性补偿完全可以用计算机的软件来完成，其补偿过程较简单，精确度也高，又减少了硬件电路的复杂性。在完成了非线性参数的线性化处理以后，要进行工程量转换，即标度转换，才能显示或打印带物理单位的数值，其框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3-36</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36.jpg" descr="id:2147485041;FounderCES"/>
          <p:cNvPicPr/>
          <p:nvPr/>
        </p:nvPicPr>
        <p:blipFill>
          <a:blip r:embed="rId4">
            <a:clrChange>
              <a:clrFrom>
                <a:srgbClr val="FFFFFF"/>
              </a:clrFrom>
              <a:clrTo>
                <a:srgbClr val="FFFFFF">
                  <a:alpha val="0"/>
                </a:srgbClr>
              </a:clrTo>
            </a:clrChange>
          </a:blip>
          <a:stretch>
            <a:fillRect/>
          </a:stretch>
        </p:blipFill>
        <p:spPr>
          <a:xfrm>
            <a:off x="1244799" y="4071087"/>
            <a:ext cx="10585176" cy="1129414"/>
          </a:xfrm>
          <a:prstGeom prst="rect">
            <a:avLst/>
          </a:prstGeom>
        </p:spPr>
      </p:pic>
      <p:sp>
        <p:nvSpPr>
          <p:cNvPr id="10" name="TextBox 11"/>
          <p:cNvSpPr txBox="1"/>
          <p:nvPr/>
        </p:nvSpPr>
        <p:spPr>
          <a:xfrm>
            <a:off x="4596771" y="5675092"/>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3-36</a:t>
            </a:r>
            <a:r>
              <a:rPr lang="zh-CN" altLang="en-US" sz="1500" b="1" dirty="0">
                <a:latin typeface="+mn-ea"/>
              </a:rPr>
              <a:t>　数字量非线性校正框图</a:t>
            </a:r>
            <a:endParaRPr lang="en-US" altLang="zh-CN" sz="1500" b="1" dirty="0">
              <a:latin typeface="+mn-ea"/>
            </a:endParaRPr>
          </a:p>
        </p:txBody>
      </p:sp>
    </p:spTree>
    <p:extLst>
      <p:ext uri="{BB962C8B-B14F-4D97-AF65-F5344CB8AC3E}">
        <p14:creationId xmlns:p14="http://schemas.microsoft.com/office/powerpoint/2010/main" val="342799286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244799" y="1240061"/>
            <a:ext cx="10441160"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下面介绍</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非线性补偿软件处理方法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。用软件进行“线性化”处理，方法有三种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计算法、查表法和插值法。</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1820863" y="2248173"/>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计算法</a:t>
            </a:r>
          </a:p>
        </p:txBody>
      </p:sp>
      <p:sp>
        <p:nvSpPr>
          <p:cNvPr id="12" name="TextBox 17"/>
          <p:cNvSpPr txBox="1"/>
          <p:nvPr/>
        </p:nvSpPr>
        <p:spPr>
          <a:xfrm>
            <a:off x="1244799" y="3112269"/>
            <a:ext cx="1044116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当输出电信号与传感器的参数之间</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有确定的数字表达式时</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，就可采用计算法进行非线性补偿。即在软件中编制一段完成数字表达式计算的程序，被测参数经过采样、滤波和标度变换后直接进入计算机程序进行计算，</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计算后的数值即为经过线性化处理的输出参数</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在实际工程上，被测参数和输出电压常常是一组测定的数据。这时如仍想采用计算法进行线性化处理，则可以应用数字上</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曲线拟合的方法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对被测参数和输出电压进行拟合，得出误差最小的近似表达式。</a:t>
            </a:r>
          </a:p>
        </p:txBody>
      </p:sp>
    </p:spTree>
    <p:extLst>
      <p:ext uri="{BB962C8B-B14F-4D97-AF65-F5344CB8AC3E}">
        <p14:creationId xmlns:p14="http://schemas.microsoft.com/office/powerpoint/2010/main" val="40085393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2252911" y="1213678"/>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2.   </a:t>
            </a:r>
            <a:r>
              <a:rPr lang="zh-CN" altLang="en-US" sz="2500" dirty="0">
                <a:latin typeface="隶书" panose="02010509060101010101" pitchFamily="49" charset="-122"/>
                <a:ea typeface="隶书" panose="02010509060101010101" pitchFamily="49" charset="-122"/>
              </a:rPr>
              <a:t>查表法</a:t>
            </a:r>
          </a:p>
        </p:txBody>
      </p:sp>
      <p:sp>
        <p:nvSpPr>
          <p:cNvPr id="12" name="TextBox 17"/>
          <p:cNvSpPr txBox="1"/>
          <p:nvPr/>
        </p:nvSpPr>
        <p:spPr>
          <a:xfrm>
            <a:off x="1676847" y="2218570"/>
            <a:ext cx="8928992"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机电一体化测控系统中，有些非线性参数的计算是非常复杂的，他们不是用一般算术运算就可以计算出来的，而需要涉及到指数、对数、三角函数，以及积分、微分等运算，所有这些运算用汇编语言编写程序都比较复杂，有些甚至无法建立相应的数学模型。为了解决这些问题，可以采用查表法。</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所谓查表法，就是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把事先计算或测得的数据按一定顺利编制成表格，查表程序的任务就是根据被测参数的值或者中间结果，查出最终所需要的结果。</a:t>
            </a:r>
          </a:p>
        </p:txBody>
      </p:sp>
    </p:spTree>
    <p:extLst>
      <p:ext uri="{BB962C8B-B14F-4D97-AF65-F5344CB8AC3E}">
        <p14:creationId xmlns:p14="http://schemas.microsoft.com/office/powerpoint/2010/main" val="14074040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388814" y="2032149"/>
            <a:ext cx="9721081"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查表是一种非数值计算方法，利用这种方法可以完成数据补偿、计算、转换等各种工作。它具有程序简单、执行速度快等优点。表的排列不同，查表的方法也不同。查表的方法有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顺序查表法、计算查表法、对分搜索法等。下面只介绍顺序查表法。顺序查表法是针对无序排列表格的一种方法。因为无序表格中所有各项的排列均无一定的规律，所以只能按照顺序从第一项开始逐项寻找，直到找到所要查找的关键字为止。如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DATAHWORD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单元，试用软件进行查找，若找到，则将关键字所在的内存单元地址存于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寄存器中，如未找到，将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寄存器清零。</a:t>
            </a:r>
          </a:p>
        </p:txBody>
      </p:sp>
    </p:spTree>
    <p:extLst>
      <p:ext uri="{BB962C8B-B14F-4D97-AF65-F5344CB8AC3E}">
        <p14:creationId xmlns:p14="http://schemas.microsoft.com/office/powerpoint/2010/main" val="130627086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100783" y="1960141"/>
            <a:ext cx="4896544"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由于待查找的是无序表格，所以只能按单元逐个搜索，根据题意可画出子程序流程图，如图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3-37</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顺序查表法虽然比较“笨”，但对于无序表格和较短的表而言，仍是一种比较常用的方法。</a:t>
            </a:r>
          </a:p>
        </p:txBody>
      </p:sp>
      <p:pic>
        <p:nvPicPr>
          <p:cNvPr id="9" name="3z37.jpg" descr="id:2147485048;FounderCES"/>
          <p:cNvPicPr/>
          <p:nvPr/>
        </p:nvPicPr>
        <p:blipFill>
          <a:blip r:embed="rId4">
            <a:clrChange>
              <a:clrFrom>
                <a:srgbClr val="FFFFFF"/>
              </a:clrFrom>
              <a:clrTo>
                <a:srgbClr val="FFFFFF">
                  <a:alpha val="0"/>
                </a:srgbClr>
              </a:clrTo>
            </a:clrChange>
          </a:blip>
          <a:stretch>
            <a:fillRect/>
          </a:stretch>
        </p:blipFill>
        <p:spPr>
          <a:xfrm>
            <a:off x="6501382" y="1009526"/>
            <a:ext cx="5519499" cy="5127079"/>
          </a:xfrm>
          <a:prstGeom prst="rect">
            <a:avLst/>
          </a:prstGeom>
        </p:spPr>
      </p:pic>
      <p:sp>
        <p:nvSpPr>
          <p:cNvPr id="10" name="TextBox 21"/>
          <p:cNvSpPr txBox="1"/>
          <p:nvPr/>
        </p:nvSpPr>
        <p:spPr>
          <a:xfrm>
            <a:off x="6717407" y="6141180"/>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3-37</a:t>
            </a:r>
            <a:r>
              <a:rPr lang="zh-CN" altLang="en-US" sz="1500" b="1" dirty="0">
                <a:latin typeface="+mn-ea"/>
              </a:rPr>
              <a:t>　顺序查表法子程序流程图</a:t>
            </a:r>
            <a:endParaRPr lang="en-US" altLang="zh-CN" sz="1500" b="1" dirty="0">
              <a:latin typeface="+mn-ea"/>
            </a:endParaRPr>
          </a:p>
        </p:txBody>
      </p:sp>
    </p:spTree>
    <p:extLst>
      <p:ext uri="{BB962C8B-B14F-4D97-AF65-F5344CB8AC3E}">
        <p14:creationId xmlns:p14="http://schemas.microsoft.com/office/powerpoint/2010/main" val="180921975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1" name="TextBox 23"/>
          <p:cNvSpPr txBox="1"/>
          <p:nvPr/>
        </p:nvSpPr>
        <p:spPr>
          <a:xfrm>
            <a:off x="2252911" y="1213678"/>
            <a:ext cx="5572225" cy="606487"/>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3.   </a:t>
            </a:r>
            <a:r>
              <a:rPr lang="zh-CN" altLang="en-US" sz="2500" dirty="0">
                <a:latin typeface="隶书" panose="02010509060101010101" pitchFamily="49" charset="-122"/>
                <a:ea typeface="隶书" panose="02010509060101010101" pitchFamily="49" charset="-122"/>
              </a:rPr>
              <a:t>插值法</a:t>
            </a:r>
          </a:p>
        </p:txBody>
      </p:sp>
      <p:sp>
        <p:nvSpPr>
          <p:cNvPr id="12" name="TextBox 17"/>
          <p:cNvSpPr txBox="1"/>
          <p:nvPr/>
        </p:nvSpPr>
        <p:spPr>
          <a:xfrm>
            <a:off x="956767" y="2218570"/>
            <a:ext cx="5328592"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查表法占用的内存单元较多，表格的编制比较麻烦。所以在机电一体化测试系统中我们也常利用微机的运算能力，使用插值计算方法来减少列表点和测量次数。</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插值原理　设某传感器的输出特性曲线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例如电阻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温度特性曲线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3-38</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所示。由图可以看出，当已知某一输入值</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以后，要想求出值</a:t>
            </a:r>
            <a:r>
              <a:rPr lang="en-US" altLang="zh-CN" sz="21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并非易事，因为其函数关系式</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并不是简单的线性方程。</a:t>
            </a:r>
          </a:p>
        </p:txBody>
      </p:sp>
      <p:pic>
        <p:nvPicPr>
          <p:cNvPr id="13" name="3z38.jpg" descr="id:2147485055;FounderCES"/>
          <p:cNvPicPr/>
          <p:nvPr/>
        </p:nvPicPr>
        <p:blipFill>
          <a:blip r:embed="rId4">
            <a:clrChange>
              <a:clrFrom>
                <a:srgbClr val="FFFFFF"/>
              </a:clrFrom>
              <a:clrTo>
                <a:srgbClr val="FFFFFF">
                  <a:alpha val="0"/>
                </a:srgbClr>
              </a:clrTo>
            </a:clrChange>
          </a:blip>
          <a:stretch>
            <a:fillRect/>
          </a:stretch>
        </p:blipFill>
        <p:spPr>
          <a:xfrm>
            <a:off x="6573391" y="1168053"/>
            <a:ext cx="5205239" cy="4774697"/>
          </a:xfrm>
          <a:prstGeom prst="rect">
            <a:avLst/>
          </a:prstGeom>
        </p:spPr>
      </p:pic>
      <p:sp>
        <p:nvSpPr>
          <p:cNvPr id="14" name="TextBox 21"/>
          <p:cNvSpPr txBox="1"/>
          <p:nvPr/>
        </p:nvSpPr>
        <p:spPr>
          <a:xfrm>
            <a:off x="6717407" y="6064597"/>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3-38</a:t>
            </a:r>
            <a:r>
              <a:rPr lang="zh-CN" altLang="en-US" sz="1500" b="1" dirty="0">
                <a:latin typeface="+mn-ea"/>
              </a:rPr>
              <a:t>　分段线性插值原理</a:t>
            </a:r>
            <a:endParaRPr lang="en-US" altLang="zh-CN" sz="1500" b="1" dirty="0">
              <a:latin typeface="+mn-ea"/>
            </a:endParaRPr>
          </a:p>
        </p:txBody>
      </p:sp>
    </p:spTree>
    <p:extLst>
      <p:ext uri="{BB962C8B-B14F-4D97-AF65-F5344CB8AC3E}">
        <p14:creationId xmlns:p14="http://schemas.microsoft.com/office/powerpoint/2010/main" val="161174645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38957" y="746851"/>
            <a:ext cx="10297144"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为使问题简化，可以把该曲线按一定要求分成若干段，然后把相邻两分段点用直线连起来</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如图中虚线所示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，用此直线代替相应的各段曲线，即可求出输入</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所对应的输出值</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。例如，设</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i</a:t>
            </a:r>
            <a:r>
              <a:rPr lang="zh-CN" altLang="en-US" sz="2100" dirty="0">
                <a:latin typeface="Cambria Math" panose="02040503050406030204" pitchFamily="18" charset="0"/>
                <a:ea typeface="微软雅黑" panose="020B0503020204020204" pitchFamily="34" charset="-122"/>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之间，则对应的逼近值为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第七节      传感器非线性补偿处理</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mc:AlternateContent xmlns:mc="http://schemas.openxmlformats.org/markup-compatibility/2006" xmlns:a14="http://schemas.microsoft.com/office/drawing/2010/main">
        <mc:Choice Requires="a14">
          <p:sp>
            <p:nvSpPr>
              <p:cNvPr id="27" name="TextBox 17"/>
              <p:cNvSpPr txBox="1"/>
              <p:nvPr/>
            </p:nvSpPr>
            <p:spPr>
              <a:xfrm>
                <a:off x="3089274" y="2412215"/>
                <a:ext cx="3600401" cy="79217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den>
                      </m:f>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27" name="TextBox 17"/>
              <p:cNvSpPr txBox="1">
                <a:spLocks noRot="1" noChangeAspect="1" noMove="1" noResize="1" noEditPoints="1" noAdjustHandles="1" noChangeArrowheads="1" noChangeShapeType="1" noTextEdit="1"/>
              </p:cNvSpPr>
              <p:nvPr/>
            </p:nvSpPr>
            <p:spPr>
              <a:xfrm>
                <a:off x="3089274" y="2412215"/>
                <a:ext cx="3600401" cy="792179"/>
              </a:xfrm>
              <a:prstGeom prst="rect">
                <a:avLst/>
              </a:prstGeom>
              <a:blipFill>
                <a:blip r:embed="rId4"/>
                <a:stretch>
                  <a:fillRect b="-1587"/>
                </a:stretch>
              </a:blipFill>
            </p:spPr>
            <p:txBody>
              <a:bodyPr/>
              <a:lstStyle/>
              <a:p>
                <a:r>
                  <a:rPr lang="zh-CN" altLang="en-US">
                    <a:noFill/>
                  </a:rPr>
                  <a:t> </a:t>
                </a:r>
              </a:p>
            </p:txBody>
          </p:sp>
        </mc:Fallback>
      </mc:AlternateContent>
      <p:sp>
        <p:nvSpPr>
          <p:cNvPr id="13" name="TextBox 27"/>
          <p:cNvSpPr txBox="1"/>
          <p:nvPr/>
        </p:nvSpPr>
        <p:spPr>
          <a:xfrm>
            <a:off x="8248701" y="2401488"/>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(3-29)</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17"/>
          <p:cNvSpPr txBox="1"/>
          <p:nvPr/>
        </p:nvSpPr>
        <p:spPr>
          <a:xfrm>
            <a:off x="1008585" y="3091667"/>
            <a:ext cx="374441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将上式进行化简，可得</a:t>
            </a:r>
          </a:p>
        </p:txBody>
      </p:sp>
      <mc:AlternateContent xmlns:mc="http://schemas.openxmlformats.org/markup-compatibility/2006" xmlns:a14="http://schemas.microsoft.com/office/drawing/2010/main">
        <mc:Choice Requires="a14">
          <p:sp>
            <p:nvSpPr>
              <p:cNvPr id="28" name="TextBox 17"/>
              <p:cNvSpPr txBox="1"/>
              <p:nvPr/>
            </p:nvSpPr>
            <p:spPr>
              <a:xfrm>
                <a:off x="3168678" y="3669947"/>
                <a:ext cx="3168353"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𝑘</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28" name="TextBox 17"/>
              <p:cNvSpPr txBox="1">
                <a:spLocks noRot="1" noChangeAspect="1" noMove="1" noResize="1" noEditPoints="1" noAdjustHandles="1" noChangeArrowheads="1" noChangeShapeType="1" noTextEdit="1"/>
              </p:cNvSpPr>
              <p:nvPr/>
            </p:nvSpPr>
            <p:spPr>
              <a:xfrm>
                <a:off x="3168678" y="3669947"/>
                <a:ext cx="3168353" cy="466706"/>
              </a:xfrm>
              <a:prstGeom prst="rect">
                <a:avLst/>
              </a:prstGeom>
              <a:blipFill>
                <a:blip r:embed="rId5"/>
                <a:stretch>
                  <a:fillRect b="-15789"/>
                </a:stretch>
              </a:blipFill>
            </p:spPr>
            <p:txBody>
              <a:bodyPr/>
              <a:lstStyle/>
              <a:p>
                <a:r>
                  <a:rPr lang="zh-CN" altLang="en-US">
                    <a:noFill/>
                  </a:rPr>
                  <a:t> </a:t>
                </a:r>
              </a:p>
            </p:txBody>
          </p:sp>
        </mc:Fallback>
      </mc:AlternateContent>
      <p:sp>
        <p:nvSpPr>
          <p:cNvPr id="29" name="TextBox 27"/>
          <p:cNvSpPr txBox="1"/>
          <p:nvPr/>
        </p:nvSpPr>
        <p:spPr>
          <a:xfrm>
            <a:off x="8710539" y="361262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(3-30)</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Box 17"/>
              <p:cNvSpPr txBox="1"/>
              <p:nvPr/>
            </p:nvSpPr>
            <p:spPr>
              <a:xfrm>
                <a:off x="2808638" y="4250399"/>
                <a:ext cx="3168353"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m:rPr>
                          <m:nor/>
                        </m:rPr>
                        <a:rPr lang="zh-CN" altLang="zh-CN" sz="2400"/>
                        <m:t>和</m:t>
                      </m:r>
                      <m:r>
                        <a:rPr lang="en-US" altLang="zh-CN" sz="2400" i="1">
                          <a:latin typeface="Cambria Math" panose="02040503050406030204" pitchFamily="18" charset="0"/>
                          <a:ea typeface="Cambria Math" panose="02040503050406030204" pitchFamily="18" charset="0"/>
                        </a:rPr>
                        <m:t>𝑦</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0</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𝑘</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𝑥</m:t>
                      </m:r>
                    </m:oMath>
                  </m:oMathPara>
                </a14:m>
                <a:endParaRPr lang="zh-CN" altLang="zh-CN" sz="2400" dirty="0">
                  <a:latin typeface="Cambria Math" panose="02040503050406030204" pitchFamily="18" charset="0"/>
                </a:endParaRPr>
              </a:p>
            </p:txBody>
          </p:sp>
        </mc:Choice>
        <mc:Fallback xmlns="">
          <p:sp>
            <p:nvSpPr>
              <p:cNvPr id="32" name="TextBox 17"/>
              <p:cNvSpPr txBox="1">
                <a:spLocks noRot="1" noChangeAspect="1" noMove="1" noResize="1" noEditPoints="1" noAdjustHandles="1" noChangeArrowheads="1" noChangeShapeType="1" noTextEdit="1"/>
              </p:cNvSpPr>
              <p:nvPr/>
            </p:nvSpPr>
            <p:spPr>
              <a:xfrm>
                <a:off x="2808638" y="4250399"/>
                <a:ext cx="3168353" cy="466706"/>
              </a:xfrm>
              <a:prstGeom prst="rect">
                <a:avLst/>
              </a:prstGeom>
              <a:blipFill>
                <a:blip r:embed="rId6"/>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17">
                <a:extLst>
                  <a:ext uri="{FF2B5EF4-FFF2-40B4-BE49-F238E27FC236}">
                    <a16:creationId xmlns:a16="http://schemas.microsoft.com/office/drawing/2014/main" id="{FB44C58D-5109-E749-9F6D-E885F686345F}"/>
                  </a:ext>
                </a:extLst>
              </p:cNvPr>
              <p:cNvSpPr txBox="1"/>
              <p:nvPr/>
            </p:nvSpPr>
            <p:spPr>
              <a:xfrm>
                <a:off x="3424485" y="4764508"/>
                <a:ext cx="3168353" cy="836037"/>
              </a:xfrm>
              <a:prstGeom prst="rect">
                <a:avLst/>
              </a:prstGeom>
              <a:noFill/>
            </p:spPr>
            <p:txBody>
              <a:bodyPr wrap="square" lIns="96433" tIns="48216" rIns="96433" bIns="48216" rtlCol="0">
                <a:spAutoFit/>
              </a:bodyPr>
              <a:lstStyle/>
              <a:p>
                <a14:m>
                  <m:oMath xmlns:m="http://schemas.openxmlformats.org/officeDocument/2006/math">
                    <m:r>
                      <m:rPr>
                        <m:nor/>
                      </m:rPr>
                      <a:rPr lang="en-US" altLang="zh-CN" sz="2400" i="1" smtClean="0">
                        <a:latin typeface="Cambria Math" panose="02040503050406030204" pitchFamily="18" charset="0"/>
                        <a:ea typeface="Cambria Math" panose="02040503050406030204" pitchFamily="18" charset="0"/>
                      </a:rPr>
                      <m:t>y</m:t>
                    </m:r>
                    <m:r>
                      <m:rPr>
                        <m:nor/>
                      </m:rPr>
                      <a:rPr lang="en-US" altLang="zh-CN" sz="2400" i="1" baseline="-25000" smtClean="0">
                        <a:latin typeface="Cambria Math" panose="02040503050406030204" pitchFamily="18" charset="0"/>
                        <a:ea typeface="Cambria Math" panose="02040503050406030204" pitchFamily="18" charset="0"/>
                      </a:rPr>
                      <m:t>i</m:t>
                    </m:r>
                    <m:r>
                      <m:rPr>
                        <m:nor/>
                      </m:rPr>
                      <a:rPr lang="zh-CN" altLang="en-US" sz="2400" b="0" i="0" baseline="-25000" smtClean="0">
                        <a:latin typeface="Cambria Math" panose="02040503050406030204" pitchFamily="18" charset="0"/>
                        <a:ea typeface="Cambria Math" panose="02040503050406030204" pitchFamily="18" charset="0"/>
                      </a:rPr>
                      <m:t> </m:t>
                    </m:r>
                    <m:r>
                      <m:rPr>
                        <m:nor/>
                      </m:rPr>
                      <a:rPr lang="en-US" altLang="zh-CN" sz="2400" baseline="-25000" smtClean="0">
                        <a:latin typeface="Cambria Math" panose="02040503050406030204" pitchFamily="18" charset="0"/>
                        <a:ea typeface="Cambria Math" panose="02040503050406030204" pitchFamily="18" charset="0"/>
                      </a:rPr>
                      <m:t>0</m:t>
                    </m:r>
                    <m:r>
                      <m:rPr>
                        <m:nor/>
                      </m:rPr>
                      <a:rPr lang="en-US" altLang="zh-CN" sz="240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yi</m:t>
                    </m:r>
                    <m:r>
                      <m:rPr>
                        <m:nor/>
                      </m:rPr>
                      <a:rPr lang="en-US" altLang="zh-CN" sz="2400" i="1">
                        <a:latin typeface="Cambria Math" panose="02040503050406030204" pitchFamily="18" charset="0"/>
                        <a:ea typeface="Cambria Math" panose="02040503050406030204" pitchFamily="18" charset="0"/>
                      </a:rPr>
                      <m:t>−</m:t>
                    </m:r>
                    <m:r>
                      <m:rPr>
                        <m:nor/>
                      </m:rPr>
                      <a:rPr lang="en-US" altLang="zh-CN" sz="2400" i="1">
                        <a:latin typeface="Cambria Math" panose="02040503050406030204" pitchFamily="18" charset="0"/>
                        <a:ea typeface="Cambria Math" panose="02040503050406030204" pitchFamily="18" charset="0"/>
                      </a:rPr>
                      <m:t>ki</m:t>
                    </m:r>
                    <m:r>
                      <a:rPr lang="zh-CN" altLang="en-US" sz="2400" b="0" i="1" baseline="-25000"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𝑥</m:t>
                    </m:r>
                  </m:oMath>
                </a14:m>
                <a:r>
                  <a:rPr lang="en-US" altLang="zh-CN" sz="2400" i="1" baseline="-25000" dirty="0">
                    <a:latin typeface="Cambria Math" panose="02040503050406030204" pitchFamily="18" charset="0"/>
                  </a:rPr>
                  <a:t>i</a:t>
                </a:r>
              </a:p>
              <a:p>
                <a:endParaRPr lang="zh-CN" altLang="zh-CN" sz="2400" i="1" dirty="0">
                  <a:latin typeface="Cambria Math" panose="02040503050406030204" pitchFamily="18" charset="0"/>
                </a:endParaRPr>
              </a:p>
            </p:txBody>
          </p:sp>
        </mc:Choice>
        <mc:Fallback xmlns="">
          <p:sp>
            <p:nvSpPr>
              <p:cNvPr id="22" name="TextBox 17">
                <a:extLst>
                  <a:ext uri="{FF2B5EF4-FFF2-40B4-BE49-F238E27FC236}">
                    <a16:creationId xmlns:a16="http://schemas.microsoft.com/office/drawing/2014/main" id="{FB44C58D-5109-E749-9F6D-E885F686345F}"/>
                  </a:ext>
                </a:extLst>
              </p:cNvPr>
              <p:cNvSpPr txBox="1">
                <a:spLocks noRot="1" noChangeAspect="1" noMove="1" noResize="1" noEditPoints="1" noAdjustHandles="1" noChangeArrowheads="1" noChangeShapeType="1" noTextEdit="1"/>
              </p:cNvSpPr>
              <p:nvPr/>
            </p:nvSpPr>
            <p:spPr>
              <a:xfrm>
                <a:off x="3424485" y="4764508"/>
                <a:ext cx="3168353" cy="836037"/>
              </a:xfrm>
              <a:prstGeom prst="rect">
                <a:avLst/>
              </a:prstGeom>
              <a:blipFill>
                <a:blip r:embed="rId7"/>
                <a:stretch>
                  <a:fillRect l="-398"/>
                </a:stretch>
              </a:blipFill>
            </p:spPr>
            <p:txBody>
              <a:bodyPr/>
              <a:lstStyle/>
              <a:p>
                <a:r>
                  <a:rPr lang="zh-CN" altLang="en-US">
                    <a:noFill/>
                  </a:rPr>
                  <a:t> </a:t>
                </a:r>
              </a:p>
            </p:txBody>
          </p:sp>
        </mc:Fallback>
      </mc:AlternateContent>
      <p:sp>
        <p:nvSpPr>
          <p:cNvPr id="24" name="TextBox 17">
            <a:extLst>
              <a:ext uri="{FF2B5EF4-FFF2-40B4-BE49-F238E27FC236}">
                <a16:creationId xmlns:a16="http://schemas.microsoft.com/office/drawing/2014/main" id="{FC5D6E57-6E8E-3447-902E-21D153EE72A8}"/>
              </a:ext>
            </a:extLst>
          </p:cNvPr>
          <p:cNvSpPr txBox="1"/>
          <p:nvPr/>
        </p:nvSpPr>
        <p:spPr>
          <a:xfrm>
            <a:off x="1388072" y="4600405"/>
            <a:ext cx="180020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a:t>
            </a:r>
          </a:p>
        </p:txBody>
      </p:sp>
      <mc:AlternateContent xmlns:mc="http://schemas.openxmlformats.org/markup-compatibility/2006" xmlns:a14="http://schemas.microsoft.com/office/drawing/2010/main">
        <mc:Choice Requires="a14">
          <p:sp>
            <p:nvSpPr>
              <p:cNvPr id="25" name="TextBox 17">
                <a:extLst>
                  <a:ext uri="{FF2B5EF4-FFF2-40B4-BE49-F238E27FC236}">
                    <a16:creationId xmlns:a16="http://schemas.microsoft.com/office/drawing/2014/main" id="{D6072E82-A687-2F4E-BE99-B523197E3DBD}"/>
                  </a:ext>
                </a:extLst>
              </p:cNvPr>
              <p:cNvSpPr txBox="1"/>
              <p:nvPr/>
            </p:nvSpPr>
            <p:spPr>
              <a:xfrm>
                <a:off x="2525655" y="5366977"/>
                <a:ext cx="3168353" cy="79647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m:rPr>
                          <m:nor/>
                        </m:rPr>
                        <a:rPr lang="zh-CN" altLang="en-US" sz="2400" i="1">
                          <a:latin typeface="Cambria Math" panose="02040503050406030204" pitchFamily="18" charset="0"/>
                        </a:rPr>
                        <m:t>　</m:t>
                      </m:r>
                      <m:r>
                        <m:rPr>
                          <m:nor/>
                        </m:rPr>
                        <a:rPr lang="en-US" altLang="zh-CN" sz="2400" i="1">
                          <a:latin typeface="Cambria Math" panose="02040503050406030204" pitchFamily="18" charset="0"/>
                          <a:ea typeface="Cambria Math" panose="02040503050406030204" pitchFamily="18" charset="0"/>
                        </a:rPr>
                        <m:t>k</m:t>
                      </m:r>
                      <m:r>
                        <m:rPr>
                          <m:nor/>
                        </m:rPr>
                        <a:rPr lang="en-US" altLang="zh-CN" sz="2400" i="1" baseline="-25000">
                          <a:latin typeface="Cambria Math" panose="02040503050406030204" pitchFamily="18" charset="0"/>
                          <a:ea typeface="Cambria Math" panose="02040503050406030204" pitchFamily="18" charset="0"/>
                        </a:rPr>
                        <m:t>i</m:t>
                      </m:r>
                      <m:r>
                        <m:rPr>
                          <m:nor/>
                        </m:rP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sub>
                          </m:sSub>
                          <m:r>
                            <m:rPr>
                              <m:nor/>
                            </m:rP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den>
                      </m:f>
                    </m:oMath>
                  </m:oMathPara>
                </a14:m>
                <a:endParaRPr lang="zh-CN" altLang="zh-CN" sz="2400" dirty="0">
                  <a:latin typeface="Cambria Math" panose="02040503050406030204" pitchFamily="18" charset="0"/>
                </a:endParaRPr>
              </a:p>
            </p:txBody>
          </p:sp>
        </mc:Choice>
        <mc:Fallback xmlns="">
          <p:sp>
            <p:nvSpPr>
              <p:cNvPr id="25" name="TextBox 17">
                <a:extLst>
                  <a:ext uri="{FF2B5EF4-FFF2-40B4-BE49-F238E27FC236}">
                    <a16:creationId xmlns:a16="http://schemas.microsoft.com/office/drawing/2014/main" id="{D6072E82-A687-2F4E-BE99-B523197E3DBD}"/>
                  </a:ext>
                </a:extLst>
              </p:cNvPr>
              <p:cNvSpPr txBox="1">
                <a:spLocks noRot="1" noChangeAspect="1" noMove="1" noResize="1" noEditPoints="1" noAdjustHandles="1" noChangeArrowheads="1" noChangeShapeType="1" noTextEdit="1"/>
              </p:cNvSpPr>
              <p:nvPr/>
            </p:nvSpPr>
            <p:spPr>
              <a:xfrm>
                <a:off x="2525655" y="5366977"/>
                <a:ext cx="3168353" cy="796476"/>
              </a:xfrm>
              <a:prstGeom prst="rect">
                <a:avLst/>
              </a:prstGeom>
              <a:blipFill>
                <a:blip r:embed="rId8"/>
                <a:stretch>
                  <a:fillRect b="-1563"/>
                </a:stretch>
              </a:blipFill>
            </p:spPr>
            <p:txBody>
              <a:bodyPr/>
              <a:lstStyle/>
              <a:p>
                <a:r>
                  <a:rPr lang="zh-CN" altLang="en-US">
                    <a:noFill/>
                  </a:rPr>
                  <a:t> </a:t>
                </a:r>
              </a:p>
            </p:txBody>
          </p:sp>
        </mc:Fallback>
      </mc:AlternateContent>
      <p:sp>
        <p:nvSpPr>
          <p:cNvPr id="26" name="TextBox 17">
            <a:extLst>
              <a:ext uri="{FF2B5EF4-FFF2-40B4-BE49-F238E27FC236}">
                <a16:creationId xmlns:a16="http://schemas.microsoft.com/office/drawing/2014/main" id="{AC55AE53-C976-D142-9734-D2815DD85E56}"/>
              </a:ext>
            </a:extLst>
          </p:cNvPr>
          <p:cNvSpPr txBox="1"/>
          <p:nvPr/>
        </p:nvSpPr>
        <p:spPr>
          <a:xfrm>
            <a:off x="5095993" y="5405436"/>
            <a:ext cx="2664296"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为直线的斜率</a:t>
            </a:r>
          </a:p>
        </p:txBody>
      </p:sp>
      <p:sp>
        <p:nvSpPr>
          <p:cNvPr id="30" name="TextBox 17">
            <a:extLst>
              <a:ext uri="{FF2B5EF4-FFF2-40B4-BE49-F238E27FC236}">
                <a16:creationId xmlns:a16="http://schemas.microsoft.com/office/drawing/2014/main" id="{130146E3-D3D9-6247-AFE6-21AC95D7F71B}"/>
              </a:ext>
            </a:extLst>
          </p:cNvPr>
          <p:cNvSpPr txBox="1"/>
          <p:nvPr/>
        </p:nvSpPr>
        <p:spPr>
          <a:xfrm>
            <a:off x="5081938" y="4746227"/>
            <a:ext cx="3168353" cy="52479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为直线与纵轴的截距</a:t>
            </a:r>
          </a:p>
        </p:txBody>
      </p:sp>
      <p:sp>
        <p:nvSpPr>
          <p:cNvPr id="31" name="TextBox 17">
            <a:extLst>
              <a:ext uri="{FF2B5EF4-FFF2-40B4-BE49-F238E27FC236}">
                <a16:creationId xmlns:a16="http://schemas.microsoft.com/office/drawing/2014/main" id="{C9E9F293-9B30-D344-826C-FFAFF00217C6}"/>
              </a:ext>
            </a:extLst>
          </p:cNvPr>
          <p:cNvSpPr txBox="1"/>
          <p:nvPr/>
        </p:nvSpPr>
        <p:spPr>
          <a:xfrm>
            <a:off x="880305" y="6122448"/>
            <a:ext cx="9865667" cy="1009547"/>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是点斜式直线方程，而式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为截矩式直线方程。上两式中，只要</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取得足够大，即可获得良好的精度。</a:t>
            </a:r>
          </a:p>
        </p:txBody>
      </p:sp>
      <p:sp>
        <p:nvSpPr>
          <p:cNvPr id="33" name="TextBox 27">
            <a:extLst>
              <a:ext uri="{FF2B5EF4-FFF2-40B4-BE49-F238E27FC236}">
                <a16:creationId xmlns:a16="http://schemas.microsoft.com/office/drawing/2014/main" id="{1568DC15-8232-BE4F-81BA-0BE6BA5DE39A}"/>
              </a:ext>
            </a:extLst>
          </p:cNvPr>
          <p:cNvSpPr txBox="1"/>
          <p:nvPr/>
        </p:nvSpPr>
        <p:spPr>
          <a:xfrm>
            <a:off x="8710539" y="4072802"/>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(3-31)</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70210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56696"/>
            <a:ext cx="5812028" cy="728865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77447" y="3263543"/>
            <a:ext cx="6664429" cy="784830"/>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数 字 滤 波</a:t>
            </a:r>
            <a:endParaRPr lang="en-US" altLang="zh-CN" sz="4500" b="1" dirty="0">
              <a:solidFill>
                <a:schemeClr val="bg1"/>
              </a:solidFill>
              <a:latin typeface="Impact" panose="020B0806030902050204" pitchFamily="34" charset="0"/>
              <a:ea typeface="微软雅黑" panose="020B0503020204020204" pitchFamily="34" charset="-122"/>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08</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284443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4759" y="1526658"/>
            <a:ext cx="10873208" cy="1136120"/>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线性度</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传感器的</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实际特性曲线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拟合直线</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之间的偏差称为</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传感器的非线性误差</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线性度</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1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传感器</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2791" y="3112269"/>
            <a:ext cx="6368179" cy="2549228"/>
          </a:xfrm>
          <a:prstGeom prst="rect">
            <a:avLst/>
          </a:prstGeom>
        </p:spPr>
      </p:pic>
      <p:pic>
        <p:nvPicPr>
          <p:cNvPr id="3" name="图片 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3551" y="2896245"/>
            <a:ext cx="3574836" cy="2666424"/>
          </a:xfrm>
          <a:prstGeom prst="rect">
            <a:avLst/>
          </a:prstGeom>
        </p:spPr>
      </p:pic>
      <p:sp>
        <p:nvSpPr>
          <p:cNvPr id="14" name="TextBox 13"/>
          <p:cNvSpPr txBox="1"/>
          <p:nvPr/>
        </p:nvSpPr>
        <p:spPr>
          <a:xfrm>
            <a:off x="2468935" y="5920581"/>
            <a:ext cx="3665207"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3-2</a:t>
            </a:r>
            <a:r>
              <a:rPr lang="zh-CN" altLang="en-US" sz="1500" b="1" dirty="0">
                <a:latin typeface="+mn-ea"/>
              </a:rPr>
              <a:t>　输出</a:t>
            </a:r>
            <a:r>
              <a:rPr lang="en-US" altLang="zh-CN" sz="1500" b="1" dirty="0">
                <a:latin typeface="+mn-ea"/>
              </a:rPr>
              <a:t>—</a:t>
            </a:r>
            <a:r>
              <a:rPr lang="zh-CN" altLang="en-US" sz="1500" b="1" dirty="0">
                <a:latin typeface="+mn-ea"/>
              </a:rPr>
              <a:t>输入的非线性</a:t>
            </a:r>
            <a:endParaRPr lang="en-US" altLang="zh-CN" sz="1500" b="1" dirty="0">
              <a:latin typeface="+mn-ea"/>
            </a:endParaRPr>
          </a:p>
        </p:txBody>
      </p:sp>
      <p:sp>
        <p:nvSpPr>
          <p:cNvPr id="22" name="TextBox 21"/>
          <p:cNvSpPr txBox="1"/>
          <p:nvPr/>
        </p:nvSpPr>
        <p:spPr>
          <a:xfrm>
            <a:off x="7968365" y="5776565"/>
            <a:ext cx="3665207" cy="735754"/>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a:t>
            </a:r>
            <a:r>
              <a:rPr lang="zh-CN" altLang="en-US" sz="1500" b="1" dirty="0">
                <a:latin typeface="+mn-ea"/>
              </a:rPr>
              <a:t>　线性度示意图</a:t>
            </a:r>
          </a:p>
          <a:p>
            <a:pPr algn="ctr">
              <a:lnSpc>
                <a:spcPct val="150000"/>
              </a:lnSpc>
            </a:pPr>
            <a:r>
              <a:rPr lang="en-US" altLang="zh-CN" sz="1500" b="1" dirty="0">
                <a:latin typeface="+mn-ea"/>
              </a:rPr>
              <a:t>1—</a:t>
            </a:r>
            <a:r>
              <a:rPr lang="zh-CN" altLang="en-US" sz="1500" b="1" dirty="0">
                <a:latin typeface="+mn-ea"/>
              </a:rPr>
              <a:t>实际曲线　</a:t>
            </a:r>
            <a:r>
              <a:rPr lang="en-US" altLang="zh-CN" sz="1500" b="1" dirty="0">
                <a:latin typeface="+mn-ea"/>
              </a:rPr>
              <a:t>2—</a:t>
            </a:r>
            <a:r>
              <a:rPr lang="zh-CN" altLang="en-US" sz="1500" b="1" dirty="0">
                <a:latin typeface="+mn-ea"/>
              </a:rPr>
              <a:t>理想曲线</a:t>
            </a:r>
            <a:endParaRPr lang="en-US" altLang="zh-CN" sz="1500" b="1" dirty="0">
              <a:latin typeface="+mn-ea"/>
            </a:endParaRPr>
          </a:p>
        </p:txBody>
      </p:sp>
    </p:spTree>
    <p:extLst>
      <p:ext uri="{BB962C8B-B14F-4D97-AF65-F5344CB8AC3E}">
        <p14:creationId xmlns:p14="http://schemas.microsoft.com/office/powerpoint/2010/main" val="29701828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873215"/>
            <a:ext cx="9937104"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在机电一体化测控系统的输入信号中，一般都含各种噪声和干扰，它们主要来自被测信号本身、传感器或者外界的干扰。为了提高信号的可靠性，减少虚假信息的影响，可采用软件方法实现数字滤波。</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数字滤波就是通过一定的计算或判断来提高信噪比，它与硬件</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RC</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滤波器相比具有以下优点</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数字滤波是用程序实现的，不需要增加任何硬件设备，也不存在阻抗匹配问题，可以多个通道共用，不但节约投资，还可提高可靠性、稳定性。</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644623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60823" y="1456085"/>
            <a:ext cx="9937104" cy="4944855"/>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可以对频率很低的信号实现滤波，而模拟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RC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滤波器由于受电容容量的限制，频率不可能太低。</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灵活性好，可以用不同的滤波程序实现不同的滤波方法，或改变滤波器的参数。</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因为用软件实现数字滤波具有上述特点，所以在机电一体化测控系统中得到了越来越广泛的应用。</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数字滤波的方法有很多种，可以根据不同的测量参数进行选择。下面介绍几种常用的数字滤波方法及程序。</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Tree>
    <p:extLst>
      <p:ext uri="{BB962C8B-B14F-4D97-AF65-F5344CB8AC3E}">
        <p14:creationId xmlns:p14="http://schemas.microsoft.com/office/powerpoint/2010/main" val="24582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218570"/>
            <a:ext cx="46805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算术平均值法是寻找一个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a:t>
            </a:r>
          </a:p>
        </p:txBody>
      </p:sp>
      <mc:AlternateContent xmlns:mc="http://schemas.openxmlformats.org/markup-compatibility/2006" xmlns:a14="http://schemas.microsoft.com/office/drawing/2010/main">
        <mc:Choice Requires="a14">
          <p:sp>
            <p:nvSpPr>
              <p:cNvPr id="10" name="TextBox 17"/>
              <p:cNvSpPr txBox="1"/>
              <p:nvPr/>
            </p:nvSpPr>
            <p:spPr>
              <a:xfrm>
                <a:off x="4773190" y="3078451"/>
                <a:ext cx="3168353" cy="835909"/>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𝑁</m:t>
                          </m:r>
                        </m:den>
                      </m:f>
                      <m:limUpp>
                        <m:limUppPr>
                          <m:ctrlPr>
                            <a:rPr lang="zh-CN" altLang="zh-CN" sz="2400" i="1">
                              <a:latin typeface="Cambria Math" panose="02040503050406030204" pitchFamily="18" charset="0"/>
                            </a:rPr>
                          </m:ctrlPr>
                        </m:limUppPr>
                        <m:e>
                          <m:limLow>
                            <m:limLowPr>
                              <m:ctrlPr>
                                <a:rPr lang="zh-CN" altLang="zh-CN" sz="2400" i="1">
                                  <a:latin typeface="Cambria Math" panose="02040503050406030204" pitchFamily="18" charset="0"/>
                                </a:rPr>
                              </m:ctrlPr>
                            </m:limLowPr>
                            <m:e>
                              <m:r>
                                <m:rPr>
                                  <m:nor/>
                                </m:rPr>
                                <a:rPr lang="en-US" altLang="zh-CN" sz="2400">
                                  <a:latin typeface="Times New Roman" panose="02020603050405020304" pitchFamily="18" charset="0"/>
                                  <a:ea typeface="Cambria Math" panose="02040503050406030204" pitchFamily="18" charset="0"/>
                                  <a:cs typeface="Times New Roman" panose="02020603050405020304" pitchFamily="18" charset="0"/>
                                </a:rPr>
                                <m:t>∑</m:t>
                              </m:r>
                            </m:e>
                            <m:lim>
                              <m:r>
                                <a:rPr lang="en-US" altLang="zh-CN" sz="2400" i="1">
                                  <a:latin typeface="Cambria Math" panose="02040503050406030204" pitchFamily="18" charset="0"/>
                                  <a:ea typeface="Cambria Math" panose="02040503050406030204" pitchFamily="18" charset="0"/>
                                </a:rPr>
                                <m:t>𝑖</m:t>
                              </m:r>
                              <m:r>
                                <a:rPr lang="en-US" altLang="zh-CN" sz="2400">
                                  <a:latin typeface="Cambria Math" panose="02040503050406030204" pitchFamily="18" charset="0"/>
                                  <a:ea typeface="Cambria Math" panose="02040503050406030204" pitchFamily="18" charset="0"/>
                                </a:rPr>
                                <m:t>=1</m:t>
                              </m:r>
                            </m:lim>
                          </m:limLow>
                        </m:e>
                        <m:lim>
                          <m:r>
                            <a:rPr lang="en-US" altLang="zh-CN" sz="2400" i="1">
                              <a:latin typeface="Cambria Math" panose="02040503050406030204" pitchFamily="18" charset="0"/>
                              <a:ea typeface="Cambria Math" panose="02040503050406030204" pitchFamily="18" charset="0"/>
                            </a:rPr>
                            <m:t>𝑁</m:t>
                          </m:r>
                        </m:lim>
                      </m:limUp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zh-CN" altLang="zh-CN" sz="2400" i="1" dirty="0">
                  <a:latin typeface="Times New Roman" panose="02020603050405020304" pitchFamily="18" charset="0"/>
                  <a:cs typeface="Times New Roman" panose="02020603050405020304" pitchFamily="18" charset="0"/>
                </a:endParaRPr>
              </a:p>
            </p:txBody>
          </p:sp>
        </mc:Choice>
        <mc:Fallback xmlns="">
          <p:sp>
            <p:nvSpPr>
              <p:cNvPr id="10" name="TextBox 17"/>
              <p:cNvSpPr txBox="1">
                <a:spLocks noRot="1" noChangeAspect="1" noMove="1" noResize="1" noEditPoints="1" noAdjustHandles="1" noChangeArrowheads="1" noChangeShapeType="1" noTextEdit="1"/>
              </p:cNvSpPr>
              <p:nvPr/>
            </p:nvSpPr>
            <p:spPr>
              <a:xfrm>
                <a:off x="4773190" y="3078451"/>
                <a:ext cx="3168353" cy="835909"/>
              </a:xfrm>
              <a:prstGeom prst="rect">
                <a:avLst/>
              </a:prstGeom>
              <a:blipFill>
                <a:blip r:embed="rId4"/>
                <a:stretch>
                  <a:fillRect b="-2985"/>
                </a:stretch>
              </a:blipFill>
            </p:spPr>
            <p:txBody>
              <a:bodyPr/>
              <a:lstStyle/>
              <a:p>
                <a:r>
                  <a:rPr lang="zh-CN" altLang="en-US">
                    <a:noFill/>
                  </a:rPr>
                  <a:t> </a:t>
                </a:r>
              </a:p>
            </p:txBody>
          </p:sp>
        </mc:Fallback>
      </mc:AlternateContent>
      <p:sp>
        <p:nvSpPr>
          <p:cNvPr id="13" name="TextBox 17"/>
          <p:cNvSpPr txBox="1"/>
          <p:nvPr/>
        </p:nvSpPr>
        <p:spPr>
          <a:xfrm>
            <a:off x="1892871" y="4244255"/>
            <a:ext cx="8496944"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1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次采样值</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Y</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数字滤波的输出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采样次数。</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的选取应按具体情况决定。若</a:t>
            </a:r>
            <a:r>
              <a:rPr lang="en-US" altLang="zh-CN" sz="2100" i="1" dirty="0">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N</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大，则平滑度高，灵敏度低，但计算大。</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 、  </a:t>
            </a:r>
            <a:r>
              <a:rPr lang="zh-CN" altLang="en-US" sz="2500" b="1" dirty="0">
                <a:solidFill>
                  <a:srgbClr val="FF0000"/>
                </a:solidFill>
                <a:latin typeface="Times New Roman" panose="02020603050405020304" pitchFamily="18" charset="0"/>
                <a:ea typeface="微软雅黑" panose="020B0503020204020204" pitchFamily="34" charset="-122"/>
              </a:rPr>
              <a:t>算术平均值法</a:t>
            </a:r>
          </a:p>
        </p:txBody>
      </p:sp>
    </p:spTree>
    <p:extLst>
      <p:ext uri="{BB962C8B-B14F-4D97-AF65-F5344CB8AC3E}">
        <p14:creationId xmlns:p14="http://schemas.microsoft.com/office/powerpoint/2010/main" val="39011537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748855" y="2463363"/>
            <a:ext cx="4392488"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一般而言，对于流量信号，推荐取</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=12</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压力信号取</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=4</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应使</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值与各采样值间误差的平方和最小。算术平均值法的程序流程如图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3-39</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39.jpg"/>
          <p:cNvPicPr/>
          <p:nvPr/>
        </p:nvPicPr>
        <p:blipFill>
          <a:blip r:embed="rId4">
            <a:clrChange>
              <a:clrFrom>
                <a:srgbClr val="FFFFFF"/>
              </a:clrFrom>
              <a:clrTo>
                <a:srgbClr val="FFFFFF">
                  <a:alpha val="0"/>
                </a:srgbClr>
              </a:clrTo>
            </a:clrChange>
          </a:blip>
          <a:stretch>
            <a:fillRect/>
          </a:stretch>
        </p:blipFill>
        <p:spPr>
          <a:xfrm>
            <a:off x="6861423" y="865510"/>
            <a:ext cx="2195830" cy="5470525"/>
          </a:xfrm>
          <a:prstGeom prst="rect">
            <a:avLst/>
          </a:prstGeom>
        </p:spPr>
      </p:pic>
      <p:sp>
        <p:nvSpPr>
          <p:cNvPr id="10" name="TextBox 21"/>
          <p:cNvSpPr txBox="1"/>
          <p:nvPr/>
        </p:nvSpPr>
        <p:spPr>
          <a:xfrm>
            <a:off x="6094296" y="6472053"/>
            <a:ext cx="3240360"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3-39</a:t>
            </a:r>
            <a:r>
              <a:rPr lang="zh-CN" altLang="en-US" sz="1500" b="1" dirty="0">
                <a:latin typeface="+mn-ea"/>
              </a:rPr>
              <a:t>　算术平均值法程序流程</a:t>
            </a:r>
            <a:endParaRPr lang="en-US" altLang="zh-CN" sz="1500" b="1" dirty="0">
              <a:latin typeface="+mn-ea"/>
            </a:endParaRPr>
          </a:p>
        </p:txBody>
      </p:sp>
    </p:spTree>
    <p:extLst>
      <p:ext uri="{BB962C8B-B14F-4D97-AF65-F5344CB8AC3E}">
        <p14:creationId xmlns:p14="http://schemas.microsoft.com/office/powerpoint/2010/main" val="151399123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842711"/>
            <a:ext cx="828092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中值滤波法是在三个采样周期内，连续采样读入三个检测信号</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，从中选择一个居中的数据作为有效信号，以算式表示为</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1</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&lt;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en-US" altLang="zh-CN" sz="2100" dirty="0">
                <a:latin typeface="Times New Roman" panose="02020603050405020304" pitchFamily="18" charset="0"/>
                <a:ea typeface="Cambria Math" panose="02040503050406030204" pitchFamily="18" charset="0"/>
                <a:cs typeface="Times New Roman" panose="02020603050405020304" pitchFamily="18" charset="0"/>
              </a:rPr>
              <a:t>&lt;</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3</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，则为</a:t>
            </a:r>
            <a:r>
              <a:rPr lang="en-US" altLang="zh-CN" sz="2100" i="1" dirty="0">
                <a:latin typeface="Times New Roman" panose="02020603050405020304" pitchFamily="18" charset="0"/>
                <a:ea typeface="Cambria Math" panose="02040503050406030204" pitchFamily="18" charset="0"/>
                <a:cs typeface="Times New Roman" panose="02020603050405020304" pitchFamily="18" charset="0"/>
              </a:rPr>
              <a:t>X</a:t>
            </a:r>
            <a:r>
              <a:rPr lang="en-US" altLang="zh-CN" sz="2100" baseline="-25000" dirty="0">
                <a:latin typeface="Times New Roman" panose="02020603050405020304" pitchFamily="18" charset="0"/>
                <a:ea typeface="Cambria Math" panose="02040503050406030204" pitchFamily="18" charset="0"/>
                <a:cs typeface="Times New Roman" panose="02020603050405020304" pitchFamily="18" charset="0"/>
              </a:rPr>
              <a:t>2</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有效信号。</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三次采样输入中有一次发生干扰，则不管这个干扰发生在什么位置，都将被剔除掉。</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二 、  </a:t>
            </a:r>
            <a:r>
              <a:rPr lang="zh-CN" altLang="en-US" sz="2500" b="1" dirty="0">
                <a:solidFill>
                  <a:srgbClr val="FF0000"/>
                </a:solidFill>
                <a:latin typeface="Times New Roman" panose="02020603050405020304" pitchFamily="18" charset="0"/>
                <a:ea typeface="微软雅黑" panose="020B0503020204020204" pitchFamily="34" charset="-122"/>
              </a:rPr>
              <a:t>中值滤波法</a:t>
            </a:r>
          </a:p>
        </p:txBody>
      </p:sp>
    </p:spTree>
    <p:extLst>
      <p:ext uri="{BB962C8B-B14F-4D97-AF65-F5344CB8AC3E}">
        <p14:creationId xmlns:p14="http://schemas.microsoft.com/office/powerpoint/2010/main" val="12678517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16807" y="1456085"/>
            <a:ext cx="4824536"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发生的两次干扰是异向作用，则同样可以滤去。若发生的两次干扰是同向作用或三次都发生干扰，则中值滤波无能为力，中值滤波能有效地滤去由于偶然因素引起的波动或采样器的不稳定造成的误码等引起的脉冲干扰。对缓慢变化的过程，变量采用中值滤波有效果。中值滤波不宜用于快速变化的过程参数。中值滤波法程序流程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3-40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9" name="3z40.jpg"/>
          <p:cNvPicPr/>
          <p:nvPr/>
        </p:nvPicPr>
        <p:blipFill>
          <a:blip r:embed="rId4">
            <a:clrChange>
              <a:clrFrom>
                <a:srgbClr val="FFFFFF"/>
              </a:clrFrom>
              <a:clrTo>
                <a:srgbClr val="FFFFFF">
                  <a:alpha val="0"/>
                </a:srgbClr>
              </a:clrTo>
            </a:clrChange>
          </a:blip>
          <a:stretch>
            <a:fillRect/>
          </a:stretch>
        </p:blipFill>
        <p:spPr>
          <a:xfrm>
            <a:off x="7293471" y="950558"/>
            <a:ext cx="2743200" cy="5471160"/>
          </a:xfrm>
          <a:prstGeom prst="rect">
            <a:avLst/>
          </a:prstGeom>
        </p:spPr>
      </p:pic>
      <p:sp>
        <p:nvSpPr>
          <p:cNvPr id="10" name="TextBox 21"/>
          <p:cNvSpPr txBox="1"/>
          <p:nvPr/>
        </p:nvSpPr>
        <p:spPr>
          <a:xfrm>
            <a:off x="6872490" y="6421718"/>
            <a:ext cx="3164181" cy="389505"/>
          </a:xfrm>
          <a:prstGeom prst="rect">
            <a:avLst/>
          </a:prstGeom>
          <a:noFill/>
        </p:spPr>
        <p:txBody>
          <a:bodyPr wrap="square" lIns="96433" tIns="48216" rIns="96433" bIns="48216" rtlCol="0">
            <a:spAutoFit/>
          </a:bodyPr>
          <a:lstStyle/>
          <a:p>
            <a:pPr algn="ctr">
              <a:lnSpc>
                <a:spcPct val="150000"/>
              </a:lnSpc>
            </a:pPr>
            <a:r>
              <a:rPr lang="zh-CN" altLang="en-US" sz="1500" b="1" dirty="0">
                <a:latin typeface="+mn-ea"/>
              </a:rPr>
              <a:t>图</a:t>
            </a:r>
            <a:r>
              <a:rPr lang="en-US" altLang="zh-CN" sz="1500" b="1" dirty="0">
                <a:latin typeface="+mn-ea"/>
              </a:rPr>
              <a:t>3-40</a:t>
            </a:r>
            <a:r>
              <a:rPr lang="zh-CN" altLang="en-US" sz="1500" b="1" dirty="0">
                <a:latin typeface="+mn-ea"/>
              </a:rPr>
              <a:t>　中值滤波法程序流程</a:t>
            </a:r>
            <a:endParaRPr lang="en-US" altLang="zh-CN" sz="1500" b="1" dirty="0">
              <a:latin typeface="+mn-ea"/>
            </a:endParaRPr>
          </a:p>
        </p:txBody>
      </p:sp>
    </p:spTree>
    <p:extLst>
      <p:ext uri="{BB962C8B-B14F-4D97-AF65-F5344CB8AC3E}">
        <p14:creationId xmlns:p14="http://schemas.microsoft.com/office/powerpoint/2010/main" val="213805773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2737480"/>
            <a:ext cx="82809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将算术平均值法和中值滤波法结合起来，便可得到防脉冲干扰平均值法。它是先用中值滤波原理滤除由于脉冲干扰引起的误差的采样值，然后把剩下的采样值进行算术平均。</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 若</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2</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&lt;…&lt;</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err="1">
                <a:latin typeface="Cambria Math" panose="02040503050406030204" pitchFamily="18" charset="0"/>
                <a:ea typeface="Cambria Math" panose="02040503050406030204" pitchFamily="18" charset="0"/>
                <a:cs typeface="Times New Roman" panose="02020603050405020304" pitchFamily="18" charset="0"/>
              </a:rPr>
              <a:t>n</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三 、    </a:t>
            </a:r>
            <a:r>
              <a:rPr lang="zh-CN" altLang="en-US" sz="2500" b="1" dirty="0">
                <a:solidFill>
                  <a:srgbClr val="FF0000"/>
                </a:solidFill>
                <a:latin typeface="Times New Roman" panose="02020603050405020304" pitchFamily="18" charset="0"/>
                <a:ea typeface="微软雅黑" panose="020B0503020204020204" pitchFamily="34" charset="-122"/>
              </a:rPr>
              <a:t>防脉冲干扰平均值法</a:t>
            </a:r>
          </a:p>
        </p:txBody>
      </p:sp>
      <mc:AlternateContent xmlns:mc="http://schemas.openxmlformats.org/markup-compatibility/2006" xmlns:a14="http://schemas.microsoft.com/office/drawing/2010/main">
        <mc:Choice Requires="a14">
          <p:sp>
            <p:nvSpPr>
              <p:cNvPr id="11" name="TextBox 17"/>
              <p:cNvSpPr txBox="1"/>
              <p:nvPr/>
            </p:nvSpPr>
            <p:spPr>
              <a:xfrm>
                <a:off x="3621063" y="5309859"/>
                <a:ext cx="5256584"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2</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3</m:t>
                          </m:r>
                        </m:sub>
                      </m:sSub>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m:t>
                      </m:r>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3621063" y="5309859"/>
                <a:ext cx="5256584" cy="466706"/>
              </a:xfrm>
              <a:prstGeom prst="rect">
                <a:avLst/>
              </a:prstGeom>
              <a:blipFill>
                <a:blip r:embed="rId4"/>
                <a:stretch>
                  <a:fillRect b="-18182"/>
                </a:stretch>
              </a:blipFill>
            </p:spPr>
            <p:txBody>
              <a:bodyPr/>
              <a:lstStyle/>
              <a:p>
                <a:r>
                  <a:rPr lang="zh-CN" altLang="en-US">
                    <a:noFill/>
                  </a:rPr>
                  <a:t> </a:t>
                </a:r>
              </a:p>
            </p:txBody>
          </p:sp>
        </mc:Fallback>
      </mc:AlternateContent>
      <p:sp>
        <p:nvSpPr>
          <p:cNvPr id="13" name="TextBox 27"/>
          <p:cNvSpPr txBox="1"/>
          <p:nvPr/>
        </p:nvSpPr>
        <p:spPr>
          <a:xfrm>
            <a:off x="8586860" y="5252184"/>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291990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3400301"/>
            <a:ext cx="82809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式中，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3&lt;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N</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&lt;14</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可以看出，防脉冲干扰平均值法兼顾了算术平均值法和中值滤波法的优点，在快、慢速系统中都能削弱干扰，提高控制质量。当采样点数为三时，它是中值滤波法。</a:t>
            </a:r>
          </a:p>
          <a:p>
            <a:pPr indent="531719">
              <a:lnSpc>
                <a:spcPct val="150000"/>
              </a:lnSpc>
            </a:pP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7"/>
              <p:cNvSpPr txBox="1"/>
              <p:nvPr/>
            </p:nvSpPr>
            <p:spPr>
              <a:xfrm>
                <a:off x="2684959" y="2161832"/>
                <a:ext cx="5256584" cy="466706"/>
              </a:xfrm>
              <a:prstGeom prst="rect">
                <a:avLst/>
              </a:prstGeom>
              <a:noFill/>
            </p:spPr>
            <p:txBody>
              <a:bodyPr wrap="square" lIns="96433" tIns="48216" rIns="96433" bIns="48216"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𝑌</m:t>
                      </m:r>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2</m:t>
                          </m:r>
                        </m:sub>
                      </m:sSub>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a:latin typeface="Cambria Math" panose="02040503050406030204" pitchFamily="18" charset="0"/>
                              <a:ea typeface="Cambria Math" panose="02040503050406030204" pitchFamily="18" charset="0"/>
                            </a:rPr>
                            <m:t>3</m:t>
                          </m:r>
                        </m:sub>
                      </m:sSub>
                      <m:r>
                        <a:rPr lang="en-US" altLang="zh-CN" sz="2400">
                          <a:latin typeface="Cambria Math" panose="02040503050406030204" pitchFamily="18" charset="0"/>
                          <a:ea typeface="Cambria Math" panose="02040503050406030204" pitchFamily="18" charset="0"/>
                        </a:rPr>
                        <m:t>+</m:t>
                      </m:r>
                      <m:r>
                        <m:rPr>
                          <m:nor/>
                        </m:rP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𝑋</m:t>
                          </m:r>
                        </m:e>
                        <m:sub>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m:rPr>
                          <m:nor/>
                        </m:rP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m:t>
                      </m:r>
                      <m:r>
                        <m:rPr>
                          <m:nor/>
                        </m:rPr>
                        <a:rPr lang="en-US" altLang="zh-CN" sz="2400">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11" name="TextBox 17"/>
              <p:cNvSpPr txBox="1">
                <a:spLocks noRot="1" noChangeAspect="1" noMove="1" noResize="1" noEditPoints="1" noAdjustHandles="1" noChangeArrowheads="1" noChangeShapeType="1" noTextEdit="1"/>
              </p:cNvSpPr>
              <p:nvPr/>
            </p:nvSpPr>
            <p:spPr>
              <a:xfrm>
                <a:off x="2684959" y="2161832"/>
                <a:ext cx="5256584" cy="466706"/>
              </a:xfrm>
              <a:prstGeom prst="rect">
                <a:avLst/>
              </a:prstGeom>
              <a:blipFill>
                <a:blip r:embed="rId4"/>
                <a:stretch>
                  <a:fillRect b="-19737"/>
                </a:stretch>
              </a:blipFill>
            </p:spPr>
            <p:txBody>
              <a:bodyPr/>
              <a:lstStyle/>
              <a:p>
                <a:r>
                  <a:rPr lang="zh-CN" altLang="en-US">
                    <a:noFill/>
                  </a:rPr>
                  <a:t> </a:t>
                </a:r>
              </a:p>
            </p:txBody>
          </p:sp>
        </mc:Fallback>
      </mc:AlternateContent>
      <p:sp>
        <p:nvSpPr>
          <p:cNvPr id="13" name="TextBox 27"/>
          <p:cNvSpPr txBox="1"/>
          <p:nvPr/>
        </p:nvSpPr>
        <p:spPr>
          <a:xfrm>
            <a:off x="7650756" y="2104157"/>
            <a:ext cx="1514923" cy="524029"/>
          </a:xfrm>
          <a:prstGeom prst="rect">
            <a:avLst/>
          </a:prstGeom>
          <a:noFill/>
        </p:spPr>
        <p:txBody>
          <a:bodyPr wrap="square" lIns="96433" tIns="48216" rIns="96433" bIns="48216" rtlCol="0">
            <a:spAutoFit/>
          </a:bodyPr>
          <a:lstStyle/>
          <a:p>
            <a:pPr indent="531719">
              <a:lnSpc>
                <a:spcPct val="150000"/>
              </a:lnSpc>
            </a:pP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(3-32)</a:t>
            </a:r>
            <a:endParaRPr lang="zh-CN" altLang="en-US" sz="2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604750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EB779D-5E77-4B94-A7BC-82979D52DC5D}"/>
              </a:ext>
            </a:extLst>
          </p:cNvPr>
          <p:cNvSpPr txBox="1"/>
          <p:nvPr>
            <p:custDataLst>
              <p:tags r:id="rId2"/>
            </p:custDataLst>
          </p:nvPr>
        </p:nvSpPr>
        <p:spPr>
          <a:xfrm>
            <a:off x="1286157" y="669690"/>
            <a:ext cx="11438302"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对某信号进行五次采样，得到以下数据：</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8.9</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9.0</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9.4</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9.6</a:t>
            </a:r>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则用防脉冲干扰平均值法进行滤波得到的输出为：</a:t>
            </a:r>
          </a:p>
        </p:txBody>
      </p:sp>
      <p:sp>
        <p:nvSpPr>
          <p:cNvPr id="5" name="文本框 4">
            <a:extLst>
              <a:ext uri="{FF2B5EF4-FFF2-40B4-BE49-F238E27FC236}">
                <a16:creationId xmlns:a16="http://schemas.microsoft.com/office/drawing/2014/main" id="{BF6D7F9D-AA9A-425E-A88B-8E0A4B628A5C}"/>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8.9</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2709325-6F41-4BE3-8BE5-E578D360B05B}"/>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9.22</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44907D0-B689-4C0E-A5E9-5F9931641483}"/>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9.2</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3732AFD-00FA-479D-94AC-70B81E27D053}"/>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9.6</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D2A4E4F-EBDD-4F75-973A-88776ADDEBB6}"/>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987AD8B-F358-4A1B-924E-303DF660B27C}"/>
              </a:ext>
            </a:extLst>
          </p:cNvPr>
          <p:cNvSpPr>
            <a:spLocks noChangeAspect="1"/>
          </p:cNvSpPr>
          <p:nvPr>
            <p:custDataLst>
              <p:tags r:id="rId8"/>
            </p:custDataLst>
          </p:nvPr>
        </p:nvSpPr>
        <p:spPr>
          <a:xfrm>
            <a:off x="1657835" y="3910151"/>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C82B7EC-713F-40A5-AB68-A1CBA786C5AC}"/>
              </a:ext>
            </a:extLst>
          </p:cNvPr>
          <p:cNvSpPr>
            <a:spLocks noChangeAspect="1"/>
          </p:cNvSpPr>
          <p:nvPr>
            <p:custDataLst>
              <p:tags r:id="rId9"/>
            </p:custDataLst>
          </p:nvPr>
        </p:nvSpPr>
        <p:spPr>
          <a:xfrm>
            <a:off x="1657835" y="4814232"/>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CB7A64A-DB8C-47B8-BBA2-2BD25EF57A1A}"/>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17C9ED7-F3A2-4C20-86FF-64A997BA4EFC}"/>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DEB8E1E3-E8C2-43B7-A66B-06651E1589DC}"/>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0C0E032F-2160-43C2-A189-37DDFFE040B4}"/>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7CF408-D31A-4274-9B74-CE32AD7D4DE3}"/>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17348AD-16DC-4745-9F2F-50F8AB35F242}"/>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FDDA4E5-CA5C-4B49-BE7D-99487DFF2945}"/>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959C74-276C-4D33-9956-2E5BED0ABB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369722188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第八节      数字滤波</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2" name="TextBox 17"/>
          <p:cNvSpPr txBox="1"/>
          <p:nvPr/>
        </p:nvSpPr>
        <p:spPr>
          <a:xfrm>
            <a:off x="1676847" y="3688333"/>
            <a:ext cx="82809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|&lt;Δ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，则以本次采样值</a:t>
            </a:r>
            <a:r>
              <a:rPr lang="en-US" altLang="zh-CN" sz="21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err="1">
                <a:latin typeface="Cambria Math" panose="02040503050406030204" pitchFamily="18" charset="0"/>
                <a:ea typeface="Cambria Math" panose="02040503050406030204" pitchFamily="18" charset="0"/>
                <a:cs typeface="Times New Roman" panose="02020603050405020304" pitchFamily="18" charset="0"/>
              </a:rPr>
              <a:t>k</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若</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|&gt;Δ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，则以上次采样值</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i="1" baseline="-25000" dirty="0">
                <a:latin typeface="Cambria Math" panose="02040503050406030204" pitchFamily="18" charset="0"/>
                <a:ea typeface="Cambria Math" panose="02040503050406030204" pitchFamily="18" charset="0"/>
                <a:cs typeface="Times New Roman" panose="02020603050405020304" pitchFamily="18" charset="0"/>
              </a:rPr>
              <a:t>k</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为真实信号。</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1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表示误差上、下限的允许值，</a:t>
            </a:r>
            <a:r>
              <a:rPr lang="en-US" altLang="zh-CN" sz="2100" dirty="0">
                <a:latin typeface="Cambria Math" panose="02040503050406030204" pitchFamily="18" charset="0"/>
                <a:ea typeface="Cambria Math" panose="02040503050406030204" pitchFamily="18" charset="0"/>
                <a:cs typeface="Times New Roman" panose="02020603050405020304" pitchFamily="18" charset="0"/>
              </a:rPr>
              <a:t>Δ</a:t>
            </a:r>
            <a:r>
              <a:rPr lang="en-US" altLang="zh-CN" sz="2100" i="1"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2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的选择取决于采样周期</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及信号</a:t>
            </a:r>
            <a:r>
              <a:rPr lang="en-US" altLang="zh-CN" sz="21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的动态响应。</a:t>
            </a:r>
          </a:p>
        </p:txBody>
      </p:sp>
      <p:sp>
        <p:nvSpPr>
          <p:cNvPr id="19" name=" 219"/>
          <p:cNvSpPr/>
          <p:nvPr/>
        </p:nvSpPr>
        <p:spPr>
          <a:xfrm>
            <a:off x="951682" y="1279703"/>
            <a:ext cx="51176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18"/>
          <p:cNvSpPr txBox="1"/>
          <p:nvPr/>
        </p:nvSpPr>
        <p:spPr>
          <a:xfrm>
            <a:off x="1266176" y="1305173"/>
            <a:ext cx="5163199"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四 、     </a:t>
            </a:r>
            <a:r>
              <a:rPr lang="zh-CN" altLang="en-US" sz="2500" b="1" dirty="0">
                <a:solidFill>
                  <a:srgbClr val="FF0000"/>
                </a:solidFill>
                <a:latin typeface="Times New Roman" panose="02020603050405020304" pitchFamily="18" charset="0"/>
                <a:ea typeface="微软雅黑" panose="020B0503020204020204" pitchFamily="34" charset="-122"/>
              </a:rPr>
              <a:t>程序判断滤波法</a:t>
            </a:r>
          </a:p>
        </p:txBody>
      </p:sp>
      <p:sp>
        <p:nvSpPr>
          <p:cNvPr id="14" name="TextBox 23"/>
          <p:cNvSpPr txBox="1"/>
          <p:nvPr/>
        </p:nvSpPr>
        <p:spPr>
          <a:xfrm>
            <a:off x="2252911" y="2509822"/>
            <a:ext cx="5572225" cy="674455"/>
          </a:xfrm>
          <a:prstGeom prst="rect">
            <a:avLst/>
          </a:prstGeom>
          <a:noFill/>
        </p:spPr>
        <p:txBody>
          <a:bodyPr wrap="square" lIns="96433" tIns="48216" rIns="96433" bIns="48216" rtlCol="0">
            <a:spAutoFit/>
          </a:bodyPr>
          <a:lstStyle/>
          <a:p>
            <a:pPr>
              <a:lnSpc>
                <a:spcPct val="150000"/>
              </a:lnSpc>
            </a:pPr>
            <a:r>
              <a:rPr lang="en-US" altLang="zh-CN" sz="2500" dirty="0">
                <a:latin typeface="隶书" panose="02010509060101010101" pitchFamily="49" charset="-122"/>
                <a:ea typeface="隶书" panose="02010509060101010101" pitchFamily="49" charset="-122"/>
              </a:rPr>
              <a:t>1.   </a:t>
            </a:r>
            <a:r>
              <a:rPr lang="zh-CN" altLang="en-US" sz="2500" dirty="0">
                <a:latin typeface="隶书" panose="02010509060101010101" pitchFamily="49" charset="-122"/>
                <a:ea typeface="隶书" panose="02010509060101010101" pitchFamily="49" charset="-122"/>
              </a:rPr>
              <a:t>限幅滤波</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上、下限滤波</a:t>
            </a:r>
            <a:r>
              <a:rPr lang="en-US" altLang="zh-CN" sz="2500" dirty="0">
                <a:latin typeface="隶书" panose="02010509060101010101" pitchFamily="49" charset="-122"/>
                <a:ea typeface="隶书" panose="02010509060101010101" pitchFamily="49" charset="-122"/>
              </a:rPr>
              <a:t>)</a:t>
            </a:r>
            <a:r>
              <a:rPr lang="zh-CN" altLang="en-US" sz="2500" dirty="0">
                <a:latin typeface="隶书" panose="02010509060101010101" pitchFamily="49" charset="-122"/>
                <a:ea typeface="隶书" panose="02010509060101010101" pitchFamily="49" charset="-122"/>
              </a:rPr>
              <a:t>法</a:t>
            </a:r>
          </a:p>
        </p:txBody>
      </p:sp>
    </p:spTree>
    <p:extLst>
      <p:ext uri="{BB962C8B-B14F-4D97-AF65-F5344CB8AC3E}">
        <p14:creationId xmlns:p14="http://schemas.microsoft.com/office/powerpoint/2010/main" val="31354822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False"/>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8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栅距P=1/100 m=0.01mm&#10;W=P/ θ=0.01/0.001=10mm"/>
  <p:tag name="PROBLEMHASREMARK" val="False"/>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7942</Words>
  <Application>Microsoft Office PowerPoint</Application>
  <PresentationFormat>自定义</PresentationFormat>
  <Paragraphs>732</Paragraphs>
  <Slides>100</Slides>
  <Notes>83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9" baseType="lpstr">
      <vt:lpstr>Microsoft Yahei</vt:lpstr>
      <vt:lpstr>NEU-BZ-S92</vt:lpstr>
      <vt:lpstr>Yuanti SC</vt:lpstr>
      <vt:lpstr>方正书宋_GBK</vt:lpstr>
      <vt:lpstr>华文楷体</vt:lpstr>
      <vt:lpstr>隶书</vt:lpstr>
      <vt:lpstr>宋体</vt:lpstr>
      <vt:lpstr>微软雅黑</vt:lpstr>
      <vt:lpstr>Arial</vt:lpstr>
      <vt:lpstr>Calibri</vt:lpstr>
      <vt:lpstr>Calibri Light</vt:lpstr>
      <vt:lpstr>Cambria</vt:lpstr>
      <vt:lpstr>Cambria Math</vt:lpstr>
      <vt:lpstr>Franklin Gothic Book</vt:lpstr>
      <vt:lpstr>Impact</vt:lpstr>
      <vt:lpstr>Times New Roman</vt:lpstr>
      <vt:lpstr>Wingdings</vt:lpstr>
      <vt:lpstr>1_自定义设计方案</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相对式（增量式）光电编码器</vt:lpstr>
      <vt:lpstr>PowerPoint 演示文稿</vt:lpstr>
      <vt:lpstr>2. 绝对式编码器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2023-02-21T02:42:35Z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